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slides/slide9.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webextensions/taskpanes.xml" ContentType="application/vnd.ms-office.webextensiontaskpanes+xml"/>
  <Override PartName="/ppt/authors.xml" ContentType="application/vnd.ms-powerpoint.authors+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75" r:id="rId3"/>
    <p:sldId id="263" r:id="rId4"/>
    <p:sldId id="308" r:id="rId5"/>
    <p:sldId id="309" r:id="rId6"/>
    <p:sldId id="310" r:id="rId7"/>
    <p:sldId id="312" r:id="rId8"/>
    <p:sldId id="313" r:id="rId9"/>
    <p:sldId id="314" r:id="rId10"/>
    <p:sldId id="316" r:id="rId11"/>
    <p:sldId id="317" r:id="rId12"/>
    <p:sldId id="315" r:id="rId13"/>
    <p:sldId id="311" r:id="rId14"/>
    <p:sldId id="305" r:id="rId15"/>
    <p:sldId id="318" r:id="rId16"/>
    <p:sldId id="319" r:id="rId17"/>
    <p:sldId id="320" r:id="rId18"/>
    <p:sldId id="321" r:id="rId19"/>
    <p:sldId id="267"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BBF38-4C3C-22A5-9B9C-08E6AECE199F}" name="Kendal Paul" initials="KP" userId="S::Kpaul@rhelaw.com::f7398270-a187-4ef7-9f05-4d1d7f39aa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7D345-B2C1-469C-8B1C-3218909709E4}" v="3" dt="2025-03-10T17:38:16.007"/>
    <p1510:client id="{745551C9-36DC-4542-A844-CE195B9F992E}" v="5" dt="2025-03-10T18:38:44.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6" autoAdjust="0"/>
    <p:restoredTop sz="94792"/>
  </p:normalViewPr>
  <p:slideViewPr>
    <p:cSldViewPr snapToGrid="0">
      <p:cViewPr varScale="1">
        <p:scale>
          <a:sx n="101" d="100"/>
          <a:sy n="101" d="100"/>
        </p:scale>
        <p:origin x="61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D719E-A420-4735-95F5-F17391BF81C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7B3CC-4F45-40DE-BF5E-018C09E5C85B}" type="slidenum">
              <a:rPr lang="en-US" smtClean="0"/>
              <a:t>‹#›</a:t>
            </a:fld>
            <a:endParaRPr lang="en-US"/>
          </a:p>
        </p:txBody>
      </p:sp>
    </p:spTree>
    <p:extLst>
      <p:ext uri="{BB962C8B-B14F-4D97-AF65-F5344CB8AC3E}">
        <p14:creationId xmlns:p14="http://schemas.microsoft.com/office/powerpoint/2010/main" val="62304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22B3-AAD7-BD60-1378-5BDDC7FA2D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5CD674-4D7D-8FA6-B25B-AA4560D13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66B570-A0F4-6080-F042-A8382D5AF24D}"/>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5" name="Footer Placeholder 4">
            <a:extLst>
              <a:ext uri="{FF2B5EF4-FFF2-40B4-BE49-F238E27FC236}">
                <a16:creationId xmlns:a16="http://schemas.microsoft.com/office/drawing/2014/main" id="{83EFF635-B11F-E111-5DEB-2B2670A55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2B68B-8669-B863-D22D-9F1F07B3805E}"/>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278073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62DA-84E5-F6EE-E330-CEEF4567F8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14931-DB44-6CAC-39BD-F3BD98DB7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21017-C9A3-D1DC-3011-F567CD6E6B8F}"/>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5" name="Footer Placeholder 4">
            <a:extLst>
              <a:ext uri="{FF2B5EF4-FFF2-40B4-BE49-F238E27FC236}">
                <a16:creationId xmlns:a16="http://schemas.microsoft.com/office/drawing/2014/main" id="{B6E04A7D-D44A-89F6-0958-975185F05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0E269-FFBB-70A8-F506-283CDD47FA23}"/>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159979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65F6A-75A6-BBE4-A40A-D2D4DF766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A22EA4-EC4D-00C1-9713-AFEDE4BC80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4C978-5B1E-61E7-6579-672F8321CCB6}"/>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5" name="Footer Placeholder 4">
            <a:extLst>
              <a:ext uri="{FF2B5EF4-FFF2-40B4-BE49-F238E27FC236}">
                <a16:creationId xmlns:a16="http://schemas.microsoft.com/office/drawing/2014/main" id="{A9621009-8009-1FA1-FD46-C67D576AA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23200-3315-F126-A592-DA47C5371AE6}"/>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41199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776A-0955-3B3A-4F7B-E24859E97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17A59-4DA8-2D6B-0BC0-D0908AA16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AC621-FF15-2261-7FBE-5449550E459E}"/>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5" name="Footer Placeholder 4">
            <a:extLst>
              <a:ext uri="{FF2B5EF4-FFF2-40B4-BE49-F238E27FC236}">
                <a16:creationId xmlns:a16="http://schemas.microsoft.com/office/drawing/2014/main" id="{C5D0F524-7429-6053-3A5A-E3A494703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99322-56A7-7155-0E44-162F2EF3388E}"/>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148271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0969-B2F6-EA34-A263-517F6F612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3FCEA-C229-7CC6-F2F4-474A2B5D28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D9A1C5-B6FE-7919-8F1B-35D73900C11C}"/>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5" name="Footer Placeholder 4">
            <a:extLst>
              <a:ext uri="{FF2B5EF4-FFF2-40B4-BE49-F238E27FC236}">
                <a16:creationId xmlns:a16="http://schemas.microsoft.com/office/drawing/2014/main" id="{25CEC773-DC72-1A79-C6EC-23E1C1F8B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982A4-94A0-9537-9562-9934E9AB1873}"/>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212452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D7E7-C078-F920-BC31-B3D1162F4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A7445-321B-C769-9C4A-DF19022087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A2278D-24B1-0747-8636-B34EA358BF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D1C1B9-ED22-EDAE-E655-91C2F4B8A456}"/>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6" name="Footer Placeholder 5">
            <a:extLst>
              <a:ext uri="{FF2B5EF4-FFF2-40B4-BE49-F238E27FC236}">
                <a16:creationId xmlns:a16="http://schemas.microsoft.com/office/drawing/2014/main" id="{AB38124C-73C6-7834-8D74-87F177EAB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2B4F6-7541-D614-856D-E474B84BC363}"/>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200536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7516-A03E-5411-A774-5C6B1F587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6BB953-33E7-2FC2-1442-4EAEA1898F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2740E-9C2A-0ACB-FDB1-A799F995B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6A5260-80A8-E97A-8396-E2EDF177E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E3AE62-66C2-AE78-45F7-0F76DFF08E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185DB-F72D-2BF0-FF1E-676F981C00D3}"/>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8" name="Footer Placeholder 7">
            <a:extLst>
              <a:ext uri="{FF2B5EF4-FFF2-40B4-BE49-F238E27FC236}">
                <a16:creationId xmlns:a16="http://schemas.microsoft.com/office/drawing/2014/main" id="{7F62B563-EC82-EB9B-71C4-47D585A69A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2C244C-88D6-9AA7-DED8-5C0D981C7DE8}"/>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410269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85ED-242A-DF10-00A5-1ED7F544D9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02CA05-A24F-C6E9-D596-55013EAE1B97}"/>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4" name="Footer Placeholder 3">
            <a:extLst>
              <a:ext uri="{FF2B5EF4-FFF2-40B4-BE49-F238E27FC236}">
                <a16:creationId xmlns:a16="http://schemas.microsoft.com/office/drawing/2014/main" id="{95EF40B9-C17F-9472-A6CA-5DE1D74E78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91592-85FE-8704-0211-E9AF52035FA9}"/>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46754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4E93B-A821-41BB-D705-AED8D9528C9D}"/>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3" name="Footer Placeholder 2">
            <a:extLst>
              <a:ext uri="{FF2B5EF4-FFF2-40B4-BE49-F238E27FC236}">
                <a16:creationId xmlns:a16="http://schemas.microsoft.com/office/drawing/2014/main" id="{12335A58-D863-2EB8-0F69-F4A84E4914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96BBC9-D916-5CA5-C94E-C7ADC7C72A6A}"/>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55187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1498-611A-D307-7DA7-5C7CF8781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6095A-CA75-0E0D-C5A7-006151AC8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7B1AFA-61D7-2327-DB8A-3C7CB7849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659D4-C094-977E-6FC6-59B83319E2B4}"/>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6" name="Footer Placeholder 5">
            <a:extLst>
              <a:ext uri="{FF2B5EF4-FFF2-40B4-BE49-F238E27FC236}">
                <a16:creationId xmlns:a16="http://schemas.microsoft.com/office/drawing/2014/main" id="{C7D0000A-9C3A-7A9F-227C-5175A2B15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2045E-74C6-15FB-C89A-7E4CEDD6CC8D}"/>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287926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FFC4-A0EA-34C6-22D2-E6099655D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E1E103-9F65-B8CA-5731-3A33FBB23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DE494-9917-33CF-AD79-E9398D2FC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E8422-6595-28B2-004D-A3DD3CAAA0E3}"/>
              </a:ext>
            </a:extLst>
          </p:cNvPr>
          <p:cNvSpPr>
            <a:spLocks noGrp="1"/>
          </p:cNvSpPr>
          <p:nvPr>
            <p:ph type="dt" sz="half" idx="10"/>
          </p:nvPr>
        </p:nvSpPr>
        <p:spPr/>
        <p:txBody>
          <a:bodyPr/>
          <a:lstStyle/>
          <a:p>
            <a:fld id="{94100BB8-C05D-41FE-A8E4-9AA93395B93B}" type="datetimeFigureOut">
              <a:rPr lang="en-US" smtClean="0"/>
              <a:t>3/12/2025</a:t>
            </a:fld>
            <a:endParaRPr lang="en-US"/>
          </a:p>
        </p:txBody>
      </p:sp>
      <p:sp>
        <p:nvSpPr>
          <p:cNvPr id="6" name="Footer Placeholder 5">
            <a:extLst>
              <a:ext uri="{FF2B5EF4-FFF2-40B4-BE49-F238E27FC236}">
                <a16:creationId xmlns:a16="http://schemas.microsoft.com/office/drawing/2014/main" id="{F2E0DA63-4C9F-DEA1-9462-2221D55DD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B5B5B-D774-1A16-CE99-9BB583C128F6}"/>
              </a:ext>
            </a:extLst>
          </p:cNvPr>
          <p:cNvSpPr>
            <a:spLocks noGrp="1"/>
          </p:cNvSpPr>
          <p:nvPr>
            <p:ph type="sldNum" sz="quarter" idx="12"/>
          </p:nvPr>
        </p:nvSpPr>
        <p:spPr/>
        <p:txBody>
          <a:bodyPr/>
          <a:lstStyle/>
          <a:p>
            <a:fld id="{D6D636BB-1454-4E61-8365-DAACF2EBCF31}" type="slidenum">
              <a:rPr lang="en-US" smtClean="0"/>
              <a:t>‹#›</a:t>
            </a:fld>
            <a:endParaRPr lang="en-US"/>
          </a:p>
        </p:txBody>
      </p:sp>
    </p:spTree>
    <p:extLst>
      <p:ext uri="{BB962C8B-B14F-4D97-AF65-F5344CB8AC3E}">
        <p14:creationId xmlns:p14="http://schemas.microsoft.com/office/powerpoint/2010/main" val="312512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F0028-2712-007B-F45D-3EF06EFD9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CC31931E-654C-6FF0-7CAE-13C78B4757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id="{BBD92741-BCBC-6C15-0BEE-4D9FCAC9F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100BB8-C05D-41FE-A8E4-9AA93395B93B}" type="datetimeFigureOut">
              <a:rPr lang="en-US" smtClean="0"/>
              <a:t>3/12/2025</a:t>
            </a:fld>
            <a:endParaRPr lang="en-US"/>
          </a:p>
        </p:txBody>
      </p:sp>
      <p:sp>
        <p:nvSpPr>
          <p:cNvPr id="5" name="Footer Placeholder 4">
            <a:extLst>
              <a:ext uri="{FF2B5EF4-FFF2-40B4-BE49-F238E27FC236}">
                <a16:creationId xmlns:a16="http://schemas.microsoft.com/office/drawing/2014/main" id="{DD6D18A3-578A-C6D5-7323-3DE644FE4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01F853-824D-C691-E2DD-EB1EB6304A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D636BB-1454-4E61-8365-DAACF2EBCF31}" type="slidenum">
              <a:rPr lang="en-US" smtClean="0"/>
              <a:t>‹#›</a:t>
            </a:fld>
            <a:endParaRPr lang="en-US"/>
          </a:p>
        </p:txBody>
      </p:sp>
    </p:spTree>
    <p:extLst>
      <p:ext uri="{BB962C8B-B14F-4D97-AF65-F5344CB8AC3E}">
        <p14:creationId xmlns:p14="http://schemas.microsoft.com/office/powerpoint/2010/main" val="10126797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F898-FEE8-3F26-BE66-85F2734D953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E298257-3C98-781A-5068-253A4E841029}"/>
              </a:ext>
            </a:extLst>
          </p:cNvPr>
          <p:cNvSpPr>
            <a:spLocks noGrp="1"/>
          </p:cNvSpPr>
          <p:nvPr>
            <p:ph type="subTitle" idx="1"/>
          </p:nvPr>
        </p:nvSpPr>
        <p:spPr/>
        <p:txBody>
          <a:bodyPr/>
          <a:lstStyle/>
          <a:p>
            <a:endParaRPr lang="en-US"/>
          </a:p>
        </p:txBody>
      </p:sp>
      <p:pic>
        <p:nvPicPr>
          <p:cNvPr id="6" name="Video 5">
            <a:hlinkClick r:id="" action="ppaction://media"/>
            <a:extLst>
              <a:ext uri="{FF2B5EF4-FFF2-40B4-BE49-F238E27FC236}">
                <a16:creationId xmlns:a16="http://schemas.microsoft.com/office/drawing/2014/main" id="{DB3BDDA9-7CE0-2967-58F1-6134D5C4DE9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397" y="-176464"/>
            <a:ext cx="12352421" cy="7170821"/>
          </a:xfrm>
          <a:prstGeom prst="rect">
            <a:avLst/>
          </a:prstGeom>
        </p:spPr>
      </p:pic>
      <p:sp>
        <p:nvSpPr>
          <p:cNvPr id="7" name="TextBox 6">
            <a:extLst>
              <a:ext uri="{FF2B5EF4-FFF2-40B4-BE49-F238E27FC236}">
                <a16:creationId xmlns:a16="http://schemas.microsoft.com/office/drawing/2014/main" id="{6D7F1496-7379-3F06-AA1B-6BFF82FF2039}"/>
              </a:ext>
            </a:extLst>
          </p:cNvPr>
          <p:cNvSpPr txBox="1"/>
          <p:nvPr/>
        </p:nvSpPr>
        <p:spPr>
          <a:xfrm>
            <a:off x="508000" y="623890"/>
            <a:ext cx="6489700" cy="46166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ACTION COLLECTIVE PHILIPS </a:t>
            </a:r>
            <a:r>
              <a:rPr lang="en-US" sz="2400" dirty="0">
                <a:solidFill>
                  <a:srgbClr val="92D050"/>
                </a:solidFill>
                <a:latin typeface="Century Gothic" panose="020B0502020202020204" pitchFamily="34" charset="0"/>
              </a:rPr>
              <a:t>CPAP</a:t>
            </a:r>
          </a:p>
        </p:txBody>
      </p:sp>
      <p:sp>
        <p:nvSpPr>
          <p:cNvPr id="10" name="Rectangle 9">
            <a:extLst>
              <a:ext uri="{FF2B5EF4-FFF2-40B4-BE49-F238E27FC236}">
                <a16:creationId xmlns:a16="http://schemas.microsoft.com/office/drawing/2014/main" id="{677804FB-C82C-FB4C-887B-53783529CD17}"/>
              </a:ext>
            </a:extLst>
          </p:cNvPr>
          <p:cNvSpPr/>
          <p:nvPr/>
        </p:nvSpPr>
        <p:spPr>
          <a:xfrm>
            <a:off x="488950" y="518467"/>
            <a:ext cx="5270500" cy="644843"/>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88357B8D-692C-CB85-3754-DE6CFC9D3393}"/>
              </a:ext>
            </a:extLst>
          </p:cNvPr>
          <p:cNvSpPr txBox="1"/>
          <p:nvPr/>
        </p:nvSpPr>
        <p:spPr>
          <a:xfrm>
            <a:off x="488950" y="1677307"/>
            <a:ext cx="6184900" cy="1569660"/>
          </a:xfrm>
          <a:prstGeom prst="rect">
            <a:avLst/>
          </a:prstGeom>
          <a:noFill/>
        </p:spPr>
        <p:txBody>
          <a:bodyPr wrap="square">
            <a:spAutoFit/>
          </a:bodyPr>
          <a:lstStyle/>
          <a:p>
            <a:pPr algn="l"/>
            <a:r>
              <a:rPr lang="en-US" sz="2400" b="1" dirty="0" err="1">
                <a:solidFill>
                  <a:schemeClr val="bg1"/>
                </a:solidFill>
                <a:latin typeface="Century Gothic" panose="020B0502020202020204" pitchFamily="34" charset="0"/>
              </a:rPr>
              <a:t>Mairie</a:t>
            </a:r>
            <a:r>
              <a:rPr lang="en-US" sz="2400" b="1" dirty="0">
                <a:solidFill>
                  <a:schemeClr val="bg1"/>
                </a:solidFill>
                <a:latin typeface="Century Gothic" panose="020B0502020202020204" pitchFamily="34" charset="0"/>
              </a:rPr>
              <a:t> sur le </a:t>
            </a:r>
            <a:r>
              <a:rPr lang="en-US" sz="2400" b="1" dirty="0" err="1">
                <a:solidFill>
                  <a:schemeClr val="bg1"/>
                </a:solidFill>
                <a:latin typeface="Century Gothic" panose="020B0502020202020204" pitchFamily="34" charset="0"/>
              </a:rPr>
              <a:t>règlement</a:t>
            </a:r>
            <a:r>
              <a:rPr lang="en-US" sz="2400" b="1" dirty="0">
                <a:solidFill>
                  <a:schemeClr val="bg1"/>
                </a:solidFill>
                <a:latin typeface="Century Gothic" panose="020B0502020202020204" pitchFamily="34" charset="0"/>
              </a:rPr>
              <a:t> </a:t>
            </a:r>
            <a:r>
              <a:rPr lang="en-US" sz="2400" b="1" dirty="0" err="1">
                <a:solidFill>
                  <a:schemeClr val="bg1"/>
                </a:solidFill>
                <a:latin typeface="Century Gothic" panose="020B0502020202020204" pitchFamily="34" charset="0"/>
              </a:rPr>
              <a:t>concernant</a:t>
            </a:r>
            <a:r>
              <a:rPr lang="en-US" sz="2400" b="1" dirty="0">
                <a:solidFill>
                  <a:schemeClr val="bg1"/>
                </a:solidFill>
                <a:latin typeface="Century Gothic" panose="020B0502020202020204" pitchFamily="34" charset="0"/>
              </a:rPr>
              <a:t> les pertes </a:t>
            </a:r>
            <a:r>
              <a:rPr lang="en-US" sz="2400" b="1" dirty="0" err="1">
                <a:solidFill>
                  <a:schemeClr val="bg1"/>
                </a:solidFill>
                <a:latin typeface="Century Gothic" panose="020B0502020202020204" pitchFamily="34" charset="0"/>
              </a:rPr>
              <a:t>économiques</a:t>
            </a:r>
            <a:r>
              <a:rPr lang="en-US" sz="2400" b="1" dirty="0">
                <a:solidFill>
                  <a:schemeClr val="bg1"/>
                </a:solidFill>
                <a:latin typeface="Century Gothic" panose="020B0502020202020204" pitchFamily="34" charset="0"/>
              </a:rPr>
              <a:t> </a:t>
            </a:r>
          </a:p>
          <a:p>
            <a:pPr algn="l"/>
            <a:r>
              <a:rPr lang="en-US" sz="2400" b="1" dirty="0">
                <a:solidFill>
                  <a:schemeClr val="bg1"/>
                </a:solidFill>
                <a:latin typeface="Century Gothic" panose="020B0502020202020204" pitchFamily="34" charset="0"/>
              </a:rPr>
              <a:t>10, 11, 12 mars 2025</a:t>
            </a:r>
          </a:p>
          <a:p>
            <a:pPr algn="l"/>
            <a:r>
              <a:rPr lang="en-US" sz="2400" b="1" dirty="0">
                <a:solidFill>
                  <a:schemeClr val="bg1"/>
                </a:solidFill>
                <a:latin typeface="Century Gothic" panose="020B0502020202020204" pitchFamily="34" charset="0"/>
              </a:rPr>
              <a:t>cpapclassaction.ca</a:t>
            </a:r>
          </a:p>
        </p:txBody>
      </p:sp>
    </p:spTree>
    <p:extLst>
      <p:ext uri="{BB962C8B-B14F-4D97-AF65-F5344CB8AC3E}">
        <p14:creationId xmlns:p14="http://schemas.microsoft.com/office/powerpoint/2010/main" val="171174732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6="http://schemas.microsoft.com/office/drawing/2014/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3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D4732-409A-14E0-8010-5CCFE5B5FAA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1DEE60-518C-4600-32FE-A9A38AD469E8}"/>
              </a:ext>
            </a:extLst>
          </p:cNvPr>
          <p:cNvSpPr txBox="1">
            <a:spLocks noGrp="1" noRot="1" noMove="1" noResize="1" noEditPoints="1" noAdjustHandles="1" noChangeArrowheads="1" noChangeShapeType="1"/>
          </p:cNvSpPr>
          <p:nvPr/>
        </p:nvSpPr>
        <p:spPr>
          <a:xfrm>
            <a:off x="853858" y="933661"/>
            <a:ext cx="10484284" cy="5816977"/>
          </a:xfrm>
          <a:prstGeom prst="rect">
            <a:avLst/>
          </a:prstGeom>
          <a:noFill/>
        </p:spPr>
        <p:txBody>
          <a:bodyPr wrap="square">
            <a:spAutoFit/>
          </a:bodyPr>
          <a:lstStyle/>
          <a:p>
            <a:r>
              <a:rPr lang="en-US" sz="3200" b="1" dirty="0">
                <a:latin typeface="Century Gothic" panose="020B0502020202020204" pitchFamily="34" charset="0"/>
              </a:rPr>
              <a:t>D'où viennent ces chiffres ?</a:t>
            </a:r>
            <a:br>
              <a:rPr lang="en-US" sz="3200" b="1" dirty="0">
                <a:latin typeface="Century Gothic" panose="020B0502020202020204" pitchFamily="34" charset="0"/>
              </a:rPr>
            </a:br>
            <a:endParaRPr lang="en-US" sz="1200" dirty="0">
              <a:latin typeface="Century Gothic" panose="020B0502020202020204" pitchFamily="34" charset="0"/>
            </a:endParaRPr>
          </a:p>
          <a:p>
            <a:pPr marL="342900" indent="-342900">
              <a:buFont typeface="Arial" panose="020B0604020202020204" pitchFamily="34" charset="0"/>
              <a:buChar char="•"/>
            </a:pPr>
            <a:r>
              <a:rPr lang="en-US" sz="2200" b="1" dirty="0">
                <a:latin typeface="Century Gothic" panose="020B0502020202020204" pitchFamily="34" charset="0"/>
              </a:rPr>
              <a:t>Paiement du dispositif universel : 125$</a:t>
            </a:r>
            <a:endParaRPr lang="en-US" sz="2200" dirty="0">
              <a:latin typeface="Century Gothic" panose="020B0502020202020204" pitchFamily="34" charset="0"/>
            </a:endParaRPr>
          </a:p>
          <a:p>
            <a:pPr marL="800100" lvl="1" indent="-342900">
              <a:buFont typeface="Arial" panose="020B0604020202020204" pitchFamily="34" charset="0"/>
              <a:buChar char="•"/>
            </a:pPr>
            <a:r>
              <a:rPr lang="en-US" sz="2000" dirty="0">
                <a:latin typeface="Century Gothic" panose="020B0502020202020204" pitchFamily="34" charset="0"/>
              </a:rPr>
              <a:t>Chaque membre du groupe recevra ce montant pour les </a:t>
            </a:r>
            <a:r>
              <a:rPr lang="en-US" sz="2000" dirty="0" err="1">
                <a:latin typeface="Century Gothic" panose="020B0502020202020204" pitchFamily="34" charset="0"/>
              </a:rPr>
              <a:t>inconvénients</a:t>
            </a:r>
            <a:r>
              <a:rPr lang="en-US" sz="2000" dirty="0">
                <a:latin typeface="Century Gothic" panose="020B0502020202020204" pitchFamily="34" charset="0"/>
              </a:rPr>
              <a:t> </a:t>
            </a:r>
            <a:r>
              <a:rPr lang="en-US" sz="2000" dirty="0" err="1">
                <a:latin typeface="Century Gothic" panose="020B0502020202020204" pitchFamily="34" charset="0"/>
              </a:rPr>
              <a:t>qu’il</a:t>
            </a:r>
            <a:r>
              <a:rPr lang="en-US" sz="2000" dirty="0">
                <a:latin typeface="Century Gothic" panose="020B0502020202020204" pitchFamily="34" charset="0"/>
              </a:rPr>
              <a:t> </a:t>
            </a:r>
            <a:r>
              <a:rPr lang="en-US" sz="2000" dirty="0" err="1">
                <a:latin typeface="Century Gothic" panose="020B0502020202020204" pitchFamily="34" charset="0"/>
              </a:rPr>
              <a:t>ou</a:t>
            </a:r>
            <a:r>
              <a:rPr lang="en-US" sz="2000" dirty="0">
                <a:latin typeface="Century Gothic" panose="020B0502020202020204" pitchFamily="34" charset="0"/>
              </a:rPr>
              <a:t> elle a subis.</a:t>
            </a:r>
          </a:p>
          <a:p>
            <a:endParaRPr lang="en-US" sz="1200" dirty="0">
              <a:latin typeface="Century Gothic" panose="020B0502020202020204" pitchFamily="34" charset="0"/>
            </a:endParaRPr>
          </a:p>
          <a:p>
            <a:pPr marL="342900" indent="-342900">
              <a:buFont typeface="Arial" panose="020B0604020202020204" pitchFamily="34" charset="0"/>
              <a:buChar char="•"/>
            </a:pPr>
            <a:r>
              <a:rPr lang="en-US" sz="2200" b="1" dirty="0">
                <a:latin typeface="Century Gothic" panose="020B0502020202020204" pitchFamily="34" charset="0"/>
              </a:rPr>
              <a:t>Paiements de remplacement : </a:t>
            </a:r>
            <a:r>
              <a:rPr lang="en-US" sz="2200" b="1" dirty="0" err="1">
                <a:latin typeface="Century Gothic" panose="020B0502020202020204" pitchFamily="34" charset="0"/>
              </a:rPr>
              <a:t>Varient</a:t>
            </a:r>
            <a:r>
              <a:rPr lang="en-US" sz="2200" b="1" dirty="0">
                <a:latin typeface="Century Gothic" panose="020B0502020202020204" pitchFamily="34" charset="0"/>
              </a:rPr>
              <a:t> selon le type et l'âge de l'appareil</a:t>
            </a:r>
          </a:p>
          <a:p>
            <a:pPr marL="800100" lvl="1" indent="-342900" algn="just">
              <a:buFont typeface="Arial" panose="020B0604020202020204" pitchFamily="34" charset="0"/>
              <a:buChar char="•"/>
            </a:pPr>
            <a:r>
              <a:rPr lang="en-US" sz="2000" dirty="0">
                <a:latin typeface="Century Gothic" panose="020B0502020202020204" pitchFamily="34" charset="0"/>
              </a:rPr>
              <a:t>Ces paiements sont destinés à indemniser les </a:t>
            </a:r>
            <a:r>
              <a:rPr lang="en-US" sz="2000" dirty="0" err="1">
                <a:latin typeface="Century Gothic" panose="020B0502020202020204" pitchFamily="34" charset="0"/>
              </a:rPr>
              <a:t>membres</a:t>
            </a:r>
            <a:r>
              <a:rPr lang="en-US" sz="2000" dirty="0">
                <a:latin typeface="Century Gothic" panose="020B0502020202020204" pitchFamily="34" charset="0"/>
              </a:rPr>
              <a:t> du </a:t>
            </a:r>
            <a:r>
              <a:rPr lang="en-US" sz="2000" dirty="0" err="1">
                <a:latin typeface="Century Gothic" panose="020B0502020202020204" pitchFamily="34" charset="0"/>
              </a:rPr>
              <a:t>groupe</a:t>
            </a:r>
            <a:r>
              <a:rPr lang="en-US" sz="2000" dirty="0">
                <a:latin typeface="Century Gothic" panose="020B0502020202020204" pitchFamily="34" charset="0"/>
              </a:rPr>
              <a:t> pour </a:t>
            </a:r>
            <a:r>
              <a:rPr lang="en-US" sz="2000" b="1" u="sng" dirty="0">
                <a:latin typeface="Century Gothic" panose="020B0502020202020204" pitchFamily="34" charset="0"/>
              </a:rPr>
              <a:t>une partie</a:t>
            </a:r>
            <a:r>
              <a:rPr lang="en-US" sz="2000" dirty="0">
                <a:latin typeface="Century Gothic" panose="020B0502020202020204" pitchFamily="34" charset="0"/>
              </a:rPr>
              <a:t> du coût </a:t>
            </a:r>
            <a:r>
              <a:rPr lang="en-US" sz="2000" b="1" u="sng" dirty="0" err="1">
                <a:latin typeface="Century Gothic" panose="020B0502020202020204" pitchFamily="34" charset="0"/>
              </a:rPr>
              <a:t>moyen</a:t>
            </a:r>
            <a:r>
              <a:rPr lang="en-US" sz="2000" dirty="0">
                <a:latin typeface="Century Gothic" panose="020B0502020202020204" pitchFamily="34" charset="0"/>
              </a:rPr>
              <a:t> de </a:t>
            </a:r>
            <a:r>
              <a:rPr lang="en-US" sz="2000" dirty="0" err="1">
                <a:latin typeface="Century Gothic" panose="020B0502020202020204" pitchFamily="34" charset="0"/>
              </a:rPr>
              <a:t>l'achat</a:t>
            </a:r>
            <a:r>
              <a:rPr lang="en-US" sz="2000" dirty="0">
                <a:latin typeface="Century Gothic" panose="020B0502020202020204" pitchFamily="34" charset="0"/>
              </a:rPr>
              <a:t> d'un appareil de remplacement.</a:t>
            </a:r>
          </a:p>
          <a:p>
            <a:pPr lvl="1" algn="just"/>
            <a:endParaRPr lang="en-US" sz="1200" dirty="0">
              <a:latin typeface="Century Gothic" panose="020B0502020202020204" pitchFamily="34" charset="0"/>
            </a:endParaRPr>
          </a:p>
          <a:p>
            <a:pPr marL="800100" lvl="1" indent="-342900" algn="just">
              <a:buFont typeface="Arial" panose="020B0604020202020204" pitchFamily="34" charset="0"/>
              <a:buChar char="•"/>
            </a:pPr>
            <a:r>
              <a:rPr lang="en-US" sz="2000" dirty="0">
                <a:latin typeface="Century Gothic" panose="020B0502020202020204" pitchFamily="34" charset="0"/>
              </a:rPr>
              <a:t>Nous avons commencé par calculer le coût moyen de remplacement de chaque type d'appareil :</a:t>
            </a:r>
          </a:p>
          <a:p>
            <a:pPr marL="1257300" lvl="2" indent="-342900" algn="just">
              <a:buFont typeface="Arial" panose="020B0604020202020204" pitchFamily="34" charset="0"/>
              <a:buChar char="•"/>
            </a:pPr>
            <a:r>
              <a:rPr lang="en-US" dirty="0">
                <a:latin typeface="Century Gothic" panose="020B0502020202020204" pitchFamily="34" charset="0"/>
              </a:rPr>
              <a:t>Le coût moyen de remplacement d'un appareil de CPAP est de 1 200 $.</a:t>
            </a:r>
          </a:p>
          <a:p>
            <a:pPr marL="1257300" lvl="2" indent="-342900" algn="just">
              <a:buFont typeface="Arial" panose="020B0604020202020204" pitchFamily="34" charset="0"/>
              <a:buChar char="•"/>
            </a:pPr>
            <a:r>
              <a:rPr lang="en-US" dirty="0">
                <a:latin typeface="Century Gothic" panose="020B0502020202020204" pitchFamily="34" charset="0"/>
              </a:rPr>
              <a:t>Le coût moyen de </a:t>
            </a:r>
            <a:r>
              <a:rPr lang="en-US" dirty="0" err="1">
                <a:latin typeface="Century Gothic" panose="020B0502020202020204" pitchFamily="34" charset="0"/>
              </a:rPr>
              <a:t>remplacement</a:t>
            </a:r>
            <a:r>
              <a:rPr lang="en-US" dirty="0">
                <a:latin typeface="Century Gothic" panose="020B0502020202020204" pitchFamily="34" charset="0"/>
              </a:rPr>
              <a:t> d’un </a:t>
            </a:r>
            <a:r>
              <a:rPr lang="en-US" dirty="0" err="1">
                <a:latin typeface="Century Gothic" panose="020B0502020202020204" pitchFamily="34" charset="0"/>
              </a:rPr>
              <a:t>appareil</a:t>
            </a:r>
            <a:r>
              <a:rPr lang="en-US" dirty="0">
                <a:latin typeface="Century Gothic" panose="020B0502020202020204" pitchFamily="34" charset="0"/>
              </a:rPr>
              <a:t> BiPAP est de 2 500 $.</a:t>
            </a:r>
          </a:p>
          <a:p>
            <a:pPr marL="1257300" lvl="2" indent="-342900" algn="just">
              <a:buFont typeface="Arial" panose="020B0604020202020204" pitchFamily="34" charset="0"/>
              <a:buChar char="•"/>
            </a:pPr>
            <a:r>
              <a:rPr lang="en-US" dirty="0">
                <a:latin typeface="Century Gothic" panose="020B0502020202020204" pitchFamily="34" charset="0"/>
              </a:rPr>
              <a:t>Le coût moyen du remplacement d'un ventilateur est de 11 835 $. </a:t>
            </a:r>
          </a:p>
          <a:p>
            <a:pPr lvl="1" algn="just"/>
            <a:endParaRPr lang="en-US" sz="1200" dirty="0">
              <a:latin typeface="Century Gothic" panose="020B0502020202020204" pitchFamily="34" charset="0"/>
            </a:endParaRPr>
          </a:p>
          <a:p>
            <a:pPr marL="800100" lvl="1" indent="-342900" algn="just">
              <a:buFont typeface="Arial" panose="020B0604020202020204" pitchFamily="34" charset="0"/>
              <a:buChar char="•"/>
            </a:pPr>
            <a:r>
              <a:rPr lang="en-US" sz="2000" dirty="0">
                <a:latin typeface="Century Gothic" panose="020B0502020202020204" pitchFamily="34" charset="0"/>
              </a:rPr>
              <a:t>Si </a:t>
            </a:r>
            <a:r>
              <a:rPr lang="en-US" sz="2000" dirty="0" err="1">
                <a:latin typeface="Century Gothic" panose="020B0502020202020204" pitchFamily="34" charset="0"/>
              </a:rPr>
              <a:t>l’Appareil</a:t>
            </a:r>
            <a:r>
              <a:rPr lang="en-US" sz="2000" dirty="0">
                <a:latin typeface="Century Gothic" panose="020B0502020202020204" pitchFamily="34" charset="0"/>
              </a:rPr>
              <a:t> </a:t>
            </a:r>
            <a:r>
              <a:rPr lang="en-US" sz="2000" dirty="0" err="1">
                <a:latin typeface="Century Gothic" panose="020B0502020202020204" pitchFamily="34" charset="0"/>
              </a:rPr>
              <a:t>Rappelé</a:t>
            </a:r>
            <a:r>
              <a:rPr lang="en-US" sz="2000" dirty="0">
                <a:latin typeface="Century Gothic" panose="020B0502020202020204" pitchFamily="34" charset="0"/>
              </a:rPr>
              <a:t> était :</a:t>
            </a:r>
          </a:p>
          <a:p>
            <a:pPr marL="1257300" lvl="2" indent="-342900" algn="just">
              <a:buFont typeface="Arial" panose="020B0604020202020204" pitchFamily="34" charset="0"/>
              <a:buChar char="•"/>
            </a:pPr>
            <a:r>
              <a:rPr lang="en-US" dirty="0">
                <a:latin typeface="Century Gothic" panose="020B0502020202020204" pitchFamily="34" charset="0"/>
              </a:rPr>
              <a:t>&lt; 3 ans au moment du rappel, </a:t>
            </a:r>
            <a:r>
              <a:rPr lang="en-US" dirty="0" err="1">
                <a:latin typeface="Century Gothic" panose="020B0502020202020204" pitchFamily="34" charset="0"/>
              </a:rPr>
              <a:t>vous</a:t>
            </a:r>
            <a:r>
              <a:rPr lang="en-US" dirty="0">
                <a:latin typeface="Century Gothic" panose="020B0502020202020204" pitchFamily="34" charset="0"/>
              </a:rPr>
              <a:t> </a:t>
            </a:r>
            <a:r>
              <a:rPr lang="en-US" dirty="0" err="1">
                <a:latin typeface="Century Gothic" panose="020B0502020202020204" pitchFamily="34" charset="0"/>
              </a:rPr>
              <a:t>recevrez</a:t>
            </a:r>
            <a:r>
              <a:rPr lang="en-US" dirty="0">
                <a:latin typeface="Century Gothic" panose="020B0502020202020204" pitchFamily="34" charset="0"/>
              </a:rPr>
              <a:t> 90 % du coût moyen.</a:t>
            </a:r>
          </a:p>
          <a:p>
            <a:pPr marL="1257300" lvl="2" indent="-342900" algn="just">
              <a:buFont typeface="Arial" panose="020B0604020202020204" pitchFamily="34" charset="0"/>
              <a:buChar char="•"/>
            </a:pPr>
            <a:r>
              <a:rPr lang="en-US" dirty="0">
                <a:latin typeface="Century Gothic" panose="020B0502020202020204" pitchFamily="34" charset="0"/>
              </a:rPr>
              <a:t>3 - 5 ans au moment du rappel, </a:t>
            </a:r>
            <a:r>
              <a:rPr lang="en-US" dirty="0" err="1">
                <a:latin typeface="Century Gothic" panose="020B0502020202020204" pitchFamily="34" charset="0"/>
              </a:rPr>
              <a:t>vous</a:t>
            </a:r>
            <a:r>
              <a:rPr lang="en-US" dirty="0">
                <a:latin typeface="Century Gothic" panose="020B0502020202020204" pitchFamily="34" charset="0"/>
              </a:rPr>
              <a:t> </a:t>
            </a:r>
            <a:r>
              <a:rPr lang="en-US" dirty="0" err="1">
                <a:latin typeface="Century Gothic" panose="020B0502020202020204" pitchFamily="34" charset="0"/>
              </a:rPr>
              <a:t>recevrez</a:t>
            </a:r>
            <a:r>
              <a:rPr lang="en-US" dirty="0">
                <a:latin typeface="Century Gothic" panose="020B0502020202020204" pitchFamily="34" charset="0"/>
              </a:rPr>
              <a:t> 70 % du coût moyen.</a:t>
            </a:r>
          </a:p>
          <a:p>
            <a:pPr marL="1257300" lvl="2" indent="-342900" algn="just">
              <a:buFont typeface="Arial" panose="020B0604020202020204" pitchFamily="34" charset="0"/>
              <a:buChar char="•"/>
            </a:pPr>
            <a:r>
              <a:rPr lang="en-US" dirty="0">
                <a:latin typeface="Century Gothic" panose="020B0502020202020204" pitchFamily="34" charset="0"/>
              </a:rPr>
              <a:t>&gt; 5 ans au moment du rappel, </a:t>
            </a:r>
            <a:r>
              <a:rPr lang="en-US" dirty="0" err="1">
                <a:latin typeface="Century Gothic" panose="020B0502020202020204" pitchFamily="34" charset="0"/>
              </a:rPr>
              <a:t>vous</a:t>
            </a:r>
            <a:r>
              <a:rPr lang="en-US" dirty="0">
                <a:latin typeface="Century Gothic" panose="020B0502020202020204" pitchFamily="34" charset="0"/>
              </a:rPr>
              <a:t> </a:t>
            </a:r>
            <a:r>
              <a:rPr lang="en-US" dirty="0" err="1">
                <a:latin typeface="Century Gothic" panose="020B0502020202020204" pitchFamily="34" charset="0"/>
              </a:rPr>
              <a:t>recevrez</a:t>
            </a:r>
            <a:r>
              <a:rPr lang="en-US" dirty="0">
                <a:latin typeface="Century Gothic" panose="020B0502020202020204" pitchFamily="34" charset="0"/>
              </a:rPr>
              <a:t> 30 % du coût moyen</a:t>
            </a:r>
          </a:p>
        </p:txBody>
      </p:sp>
      <p:cxnSp>
        <p:nvCxnSpPr>
          <p:cNvPr id="5" name="Straight Connector 4">
            <a:extLst>
              <a:ext uri="{FF2B5EF4-FFF2-40B4-BE49-F238E27FC236}">
                <a16:creationId xmlns:a16="http://schemas.microsoft.com/office/drawing/2014/main" id="{39BCC5D9-553A-B728-11F0-8904B36E0C03}"/>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1183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F66F-4381-8DC5-D1B7-4F727BE259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1A020FE-1AA4-BAD6-D6AC-439FB2DC7110}"/>
              </a:ext>
            </a:extLst>
          </p:cNvPr>
          <p:cNvSpPr txBox="1">
            <a:spLocks noGrp="1" noRot="1" noMove="1" noResize="1" noEditPoints="1" noAdjustHandles="1" noChangeArrowheads="1" noChangeShapeType="1"/>
          </p:cNvSpPr>
          <p:nvPr/>
        </p:nvSpPr>
        <p:spPr>
          <a:xfrm>
            <a:off x="853858" y="933661"/>
            <a:ext cx="10484284" cy="5786199"/>
          </a:xfrm>
          <a:prstGeom prst="rect">
            <a:avLst/>
          </a:prstGeom>
          <a:noFill/>
        </p:spPr>
        <p:txBody>
          <a:bodyPr wrap="square">
            <a:spAutoFit/>
          </a:bodyPr>
          <a:lstStyle/>
          <a:p>
            <a:r>
              <a:rPr lang="en-US" sz="2800" b="1" dirty="0" err="1">
                <a:latin typeface="Century Gothic" panose="020B0502020202020204" pitchFamily="34" charset="0"/>
              </a:rPr>
              <a:t>Pourquoi</a:t>
            </a:r>
            <a:r>
              <a:rPr lang="en-US" sz="2800" b="1" dirty="0">
                <a:latin typeface="Century Gothic" panose="020B0502020202020204" pitchFamily="34" charset="0"/>
              </a:rPr>
              <a:t> je </a:t>
            </a:r>
            <a:r>
              <a:rPr lang="en-US" sz="2800" b="1" dirty="0" err="1">
                <a:latin typeface="Century Gothic" panose="020B0502020202020204" pitchFamily="34" charset="0"/>
              </a:rPr>
              <a:t>n’obtient</a:t>
            </a:r>
            <a:r>
              <a:rPr lang="en-US" sz="2800" b="1" dirty="0">
                <a:latin typeface="Century Gothic" panose="020B0502020202020204" pitchFamily="34" charset="0"/>
              </a:rPr>
              <a:t> pas 100 % ?</a:t>
            </a:r>
          </a:p>
          <a:p>
            <a:endParaRPr lang="en-US" sz="11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Tous les règlements sont des compromis et doivent tenir compte du risque que nous ne gagnions pas au procès, et même si nous gagnons, qu'il faille de nombreuses années pour arriver au procès et pour que les </a:t>
            </a:r>
            <a:r>
              <a:rPr lang="en-US" sz="2000" dirty="0" err="1">
                <a:latin typeface="Century Gothic" panose="020B0502020202020204" pitchFamily="34" charset="0"/>
              </a:rPr>
              <a:t>membres</a:t>
            </a:r>
            <a:r>
              <a:rPr lang="en-US" sz="2000" dirty="0">
                <a:latin typeface="Century Gothic" panose="020B0502020202020204" pitchFamily="34" charset="0"/>
              </a:rPr>
              <a:t> du </a:t>
            </a:r>
            <a:r>
              <a:rPr lang="en-US" sz="2000" dirty="0" err="1">
                <a:latin typeface="Century Gothic" panose="020B0502020202020204" pitchFamily="34" charset="0"/>
              </a:rPr>
              <a:t>groupe</a:t>
            </a:r>
            <a:r>
              <a:rPr lang="en-US" sz="2000" dirty="0">
                <a:latin typeface="Century Gothic" panose="020B0502020202020204" pitchFamily="34" charset="0"/>
              </a:rPr>
              <a:t> </a:t>
            </a:r>
            <a:r>
              <a:rPr lang="en-US" sz="2000" dirty="0" err="1">
                <a:latin typeface="Century Gothic" panose="020B0502020202020204" pitchFamily="34" charset="0"/>
              </a:rPr>
              <a:t>reçoivent</a:t>
            </a:r>
            <a:r>
              <a:rPr lang="en-US" sz="2000" dirty="0">
                <a:latin typeface="Century Gothic" panose="020B0502020202020204" pitchFamily="34" charset="0"/>
              </a:rPr>
              <a:t> une </a:t>
            </a:r>
            <a:r>
              <a:rPr lang="en-US" sz="2000" dirty="0" err="1">
                <a:latin typeface="Century Gothic" panose="020B0502020202020204" pitchFamily="34" charset="0"/>
              </a:rPr>
              <a:t>quelconque</a:t>
            </a:r>
            <a:r>
              <a:rPr lang="en-US" sz="2000" dirty="0">
                <a:latin typeface="Century Gothic" panose="020B0502020202020204" pitchFamily="34" charset="0"/>
              </a:rPr>
              <a:t> </a:t>
            </a:r>
            <a:r>
              <a:rPr lang="en-US" sz="2000" dirty="0" err="1">
                <a:latin typeface="Century Gothic" panose="020B0502020202020204" pitchFamily="34" charset="0"/>
              </a:rPr>
              <a:t>indemnisation</a:t>
            </a:r>
            <a:r>
              <a:rPr lang="en-US" sz="2000" dirty="0">
                <a:latin typeface="Century Gothic" panose="020B0502020202020204" pitchFamily="34" charset="0"/>
              </a:rPr>
              <a:t>.</a:t>
            </a:r>
          </a:p>
          <a:p>
            <a:endParaRPr lang="en-US" dirty="0">
              <a:latin typeface="Century Gothic" panose="020B0502020202020204" pitchFamily="34" charset="0"/>
            </a:endParaRPr>
          </a:p>
          <a:p>
            <a:r>
              <a:rPr lang="en-US" sz="2800" b="1" dirty="0" err="1">
                <a:latin typeface="Century Gothic" panose="020B0502020202020204" pitchFamily="34" charset="0"/>
              </a:rPr>
              <a:t>Pourquoi</a:t>
            </a:r>
            <a:r>
              <a:rPr lang="en-US" sz="2800" b="1" dirty="0">
                <a:latin typeface="Century Gothic" panose="020B0502020202020204" pitchFamily="34" charset="0"/>
              </a:rPr>
              <a:t> </a:t>
            </a:r>
            <a:r>
              <a:rPr lang="en-US" sz="2800" b="1" dirty="0" err="1">
                <a:latin typeface="Century Gothic" panose="020B0502020202020204" pitchFamily="34" charset="0"/>
              </a:rPr>
              <a:t>l’indemnisation</a:t>
            </a:r>
            <a:r>
              <a:rPr lang="en-US" sz="2800" b="1" dirty="0">
                <a:latin typeface="Century Gothic" panose="020B0502020202020204" pitchFamily="34" charset="0"/>
              </a:rPr>
              <a:t> </a:t>
            </a:r>
            <a:r>
              <a:rPr lang="en-US" sz="2800" b="1" dirty="0" err="1">
                <a:latin typeface="Century Gothic" panose="020B0502020202020204" pitchFamily="34" charset="0"/>
              </a:rPr>
              <a:t>est</a:t>
            </a:r>
            <a:r>
              <a:rPr lang="en-US" sz="2800" b="1" dirty="0">
                <a:latin typeface="Century Gothic" panose="020B0502020202020204" pitchFamily="34" charset="0"/>
              </a:rPr>
              <a:t>-elle </a:t>
            </a:r>
            <a:r>
              <a:rPr lang="en-US" sz="2800" b="1" dirty="0" err="1">
                <a:latin typeface="Century Gothic" panose="020B0502020202020204" pitchFamily="34" charset="0"/>
              </a:rPr>
              <a:t>inférieure</a:t>
            </a:r>
            <a:r>
              <a:rPr lang="en-US" sz="2800" b="1" dirty="0">
                <a:latin typeface="Century Gothic" panose="020B0502020202020204" pitchFamily="34" charset="0"/>
              </a:rPr>
              <a:t> pour les appareils plus vieux?</a:t>
            </a:r>
          </a:p>
          <a:p>
            <a:endParaRPr lang="en-US" sz="11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En moyenne, ces appareils doivent être remplacés après 5 à 7 ans.</a:t>
            </a:r>
          </a:p>
          <a:p>
            <a:pPr marL="342900" indent="-342900" algn="just">
              <a:buFont typeface="Arial" panose="020B0604020202020204" pitchFamily="34" charset="0"/>
              <a:buChar char="•"/>
            </a:pPr>
            <a:r>
              <a:rPr lang="en-US" sz="2000" dirty="0">
                <a:latin typeface="Century Gothic" panose="020B0502020202020204" pitchFamily="34" charset="0"/>
              </a:rPr>
              <a:t>Si vous aviez un appareil plus vieux au moment du rappel, vous auriez de toute façon dû le remplacer plus tôt - même sans le rappel - et vous subissez donc une "perte économique" moindre du fait de l'achat d'un appareil de remplacement.</a:t>
            </a:r>
          </a:p>
          <a:p>
            <a:pPr algn="just"/>
            <a:endParaRPr lang="en-US" b="1" dirty="0">
              <a:latin typeface="Century Gothic" panose="020B0502020202020204" pitchFamily="34" charset="0"/>
            </a:endParaRPr>
          </a:p>
          <a:p>
            <a:pPr algn="just"/>
            <a:r>
              <a:rPr lang="en-US" sz="2800" b="1" dirty="0">
                <a:latin typeface="Century Gothic" panose="020B0502020202020204" pitchFamily="34" charset="0"/>
              </a:rPr>
              <a:t>Pourquoi l'indemnisation </a:t>
            </a:r>
            <a:r>
              <a:rPr lang="en-US" sz="2800" b="1" dirty="0" err="1">
                <a:latin typeface="Century Gothic" panose="020B0502020202020204" pitchFamily="34" charset="0"/>
              </a:rPr>
              <a:t>est</a:t>
            </a:r>
            <a:r>
              <a:rPr lang="en-US" sz="2800" b="1" dirty="0">
                <a:latin typeface="Century Gothic" panose="020B0502020202020204" pitchFamily="34" charset="0"/>
              </a:rPr>
              <a:t>-elle </a:t>
            </a:r>
            <a:r>
              <a:rPr lang="en-US" sz="2800" b="1" dirty="0" err="1">
                <a:latin typeface="Century Gothic" panose="020B0502020202020204" pitchFamily="34" charset="0"/>
              </a:rPr>
              <a:t>inférieure</a:t>
            </a:r>
            <a:r>
              <a:rPr lang="en-US" sz="2800" b="1" dirty="0">
                <a:latin typeface="Century Gothic" panose="020B0502020202020204" pitchFamily="34" charset="0"/>
              </a:rPr>
              <a:t> pour les CPAP ?</a:t>
            </a:r>
          </a:p>
          <a:p>
            <a:pPr marL="342900" indent="-342900" algn="just">
              <a:buFont typeface="Arial" panose="020B0604020202020204" pitchFamily="34" charset="0"/>
              <a:buChar char="•"/>
            </a:pPr>
            <a:r>
              <a:rPr lang="en-US" sz="2000" dirty="0">
                <a:latin typeface="Century Gothic" panose="020B0502020202020204" pitchFamily="34" charset="0"/>
              </a:rPr>
              <a:t>Le remplacement d'une CPAP </a:t>
            </a:r>
            <a:r>
              <a:rPr lang="en-US" sz="2000" dirty="0" err="1">
                <a:latin typeface="Century Gothic" panose="020B0502020202020204" pitchFamily="34" charset="0"/>
              </a:rPr>
              <a:t>coûte</a:t>
            </a:r>
            <a:r>
              <a:rPr lang="en-US" sz="2000" dirty="0">
                <a:latin typeface="Century Gothic" panose="020B0502020202020204" pitchFamily="34" charset="0"/>
              </a:rPr>
              <a:t> </a:t>
            </a:r>
            <a:r>
              <a:rPr lang="en-US" sz="2000" dirty="0" err="1">
                <a:latin typeface="Century Gothic" panose="020B0502020202020204" pitchFamily="34" charset="0"/>
              </a:rPr>
              <a:t>moins</a:t>
            </a:r>
            <a:r>
              <a:rPr lang="en-US" sz="2000" dirty="0">
                <a:latin typeface="Century Gothic" panose="020B0502020202020204" pitchFamily="34" charset="0"/>
              </a:rPr>
              <a:t> </a:t>
            </a:r>
            <a:r>
              <a:rPr lang="en-US" sz="2000" dirty="0" err="1">
                <a:latin typeface="Century Gothic" panose="020B0502020202020204" pitchFamily="34" charset="0"/>
              </a:rPr>
              <a:t>cher</a:t>
            </a:r>
            <a:r>
              <a:rPr lang="en-US" sz="2000" dirty="0">
                <a:latin typeface="Century Gothic" panose="020B0502020202020204" pitchFamily="34" charset="0"/>
              </a:rPr>
              <a:t> que celui d'une BiPAP ou d'un ventilateur.</a:t>
            </a:r>
          </a:p>
        </p:txBody>
      </p:sp>
      <p:cxnSp>
        <p:nvCxnSpPr>
          <p:cNvPr id="5" name="Straight Connector 4">
            <a:extLst>
              <a:ext uri="{FF2B5EF4-FFF2-40B4-BE49-F238E27FC236}">
                <a16:creationId xmlns:a16="http://schemas.microsoft.com/office/drawing/2014/main" id="{37C82982-287A-A730-9D47-A9A624CA6A46}"/>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8549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CFC5-F931-AC23-9090-A07746E628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E566478-EA06-98BC-BD20-75F892A07315}"/>
              </a:ext>
            </a:extLst>
          </p:cNvPr>
          <p:cNvSpPr txBox="1"/>
          <p:nvPr/>
        </p:nvSpPr>
        <p:spPr>
          <a:xfrm>
            <a:off x="853858" y="933661"/>
            <a:ext cx="10484284" cy="5801588"/>
          </a:xfrm>
          <a:prstGeom prst="rect">
            <a:avLst/>
          </a:prstGeom>
          <a:noFill/>
        </p:spPr>
        <p:txBody>
          <a:bodyPr wrap="square">
            <a:spAutoFit/>
          </a:bodyPr>
          <a:lstStyle/>
          <a:p>
            <a:r>
              <a:rPr lang="en-US" sz="2400" b="1" dirty="0">
                <a:latin typeface="Century Gothic" panose="020B0502020202020204" pitchFamily="34" charset="0"/>
              </a:rPr>
              <a:t>Comment le </a:t>
            </a:r>
            <a:r>
              <a:rPr lang="en-US" sz="2400" b="1" dirty="0" err="1">
                <a:latin typeface="Century Gothic" panose="020B0502020202020204" pitchFamily="34" charset="0"/>
              </a:rPr>
              <a:t>règlement</a:t>
            </a:r>
            <a:r>
              <a:rPr lang="en-US" sz="2400" b="1" dirty="0">
                <a:latin typeface="Century Gothic" panose="020B0502020202020204" pitchFamily="34" charset="0"/>
              </a:rPr>
              <a:t> se compare-t-il au </a:t>
            </a:r>
            <a:r>
              <a:rPr lang="en-US" sz="2400" b="1" dirty="0" err="1">
                <a:latin typeface="Century Gothic" panose="020B0502020202020204" pitchFamily="34" charset="0"/>
              </a:rPr>
              <a:t>règlement</a:t>
            </a:r>
            <a:r>
              <a:rPr lang="en-US" sz="2400" b="1" dirty="0">
                <a:latin typeface="Century Gothic" panose="020B0502020202020204" pitchFamily="34" charset="0"/>
              </a:rPr>
              <a:t> </a:t>
            </a:r>
            <a:r>
              <a:rPr lang="en-US" sz="2400" b="1" dirty="0" err="1">
                <a:latin typeface="Century Gothic" panose="020B0502020202020204" pitchFamily="34" charset="0"/>
              </a:rPr>
              <a:t>américain</a:t>
            </a:r>
            <a:r>
              <a:rPr lang="en-US" sz="2400" b="1" dirty="0">
                <a:latin typeface="Century Gothic" panose="020B0502020202020204" pitchFamily="34" charset="0"/>
              </a:rPr>
              <a:t> ?</a:t>
            </a:r>
            <a:br>
              <a:rPr lang="en-US" sz="2400" b="1" dirty="0">
                <a:latin typeface="Century Gothic" panose="020B0502020202020204" pitchFamily="34" charset="0"/>
              </a:rPr>
            </a:br>
            <a:endParaRPr lang="en-US" dirty="0">
              <a:latin typeface="Century Gothic" panose="020B0502020202020204" pitchFamily="34" charset="0"/>
            </a:endParaRPr>
          </a:p>
          <a:p>
            <a:pPr marL="342900" indent="-342900" algn="just">
              <a:buFont typeface="Arial" panose="020B0604020202020204" pitchFamily="34" charset="0"/>
              <a:buChar char="•"/>
            </a:pPr>
            <a:r>
              <a:rPr lang="en-US" dirty="0">
                <a:latin typeface="Century Gothic" panose="020B0502020202020204" pitchFamily="34" charset="0"/>
              </a:rPr>
              <a:t>Le règlement </a:t>
            </a:r>
            <a:r>
              <a:rPr lang="en-US" dirty="0" err="1">
                <a:latin typeface="Century Gothic" panose="020B0502020202020204" pitchFamily="34" charset="0"/>
              </a:rPr>
              <a:t>américain</a:t>
            </a:r>
            <a:r>
              <a:rPr lang="en-US" dirty="0">
                <a:latin typeface="Century Gothic" panose="020B0502020202020204" pitchFamily="34" charset="0"/>
              </a:rPr>
              <a:t> un peu plus grand par personne.</a:t>
            </a:r>
          </a:p>
          <a:p>
            <a:pPr algn="just"/>
            <a:endParaRPr lang="en-US" sz="1050" dirty="0">
              <a:latin typeface="Century Gothic" panose="020B0502020202020204" pitchFamily="34" charset="0"/>
            </a:endParaRPr>
          </a:p>
          <a:p>
            <a:pPr marL="342900" indent="-342900" algn="just">
              <a:buFont typeface="Arial" panose="020B0604020202020204" pitchFamily="34" charset="0"/>
              <a:buChar char="•"/>
            </a:pPr>
            <a:r>
              <a:rPr lang="en-US" dirty="0">
                <a:latin typeface="Century Gothic" panose="020B0502020202020204" pitchFamily="34" charset="0"/>
              </a:rPr>
              <a:t>Il y a trois raisons </a:t>
            </a:r>
            <a:r>
              <a:rPr lang="en-US" dirty="0" err="1">
                <a:latin typeface="Century Gothic" panose="020B0502020202020204" pitchFamily="34" charset="0"/>
              </a:rPr>
              <a:t>principales</a:t>
            </a:r>
            <a:r>
              <a:rPr lang="en-US" dirty="0">
                <a:latin typeface="Century Gothic" panose="020B0502020202020204" pitchFamily="34" charset="0"/>
              </a:rPr>
              <a:t> pour ceci:</a:t>
            </a:r>
          </a:p>
          <a:p>
            <a:pPr lvl="1" algn="just"/>
            <a:endParaRPr lang="en-US" sz="1050" b="1" dirty="0">
              <a:latin typeface="Century Gothic" panose="020B0502020202020204" pitchFamily="34" charset="0"/>
            </a:endParaRPr>
          </a:p>
          <a:p>
            <a:pPr marL="800100" lvl="1" indent="-342900" algn="just">
              <a:buFont typeface="Arial" panose="020B0604020202020204" pitchFamily="34" charset="0"/>
              <a:buChar char="•"/>
            </a:pPr>
            <a:r>
              <a:rPr lang="en-US" sz="1700" b="1" dirty="0">
                <a:latin typeface="Century Gothic" panose="020B0502020202020204" pitchFamily="34" charset="0"/>
              </a:rPr>
              <a:t>Un rappel plus avancé : </a:t>
            </a:r>
            <a:r>
              <a:rPr lang="en-US" sz="1700" dirty="0">
                <a:latin typeface="Century Gothic" panose="020B0502020202020204" pitchFamily="34" charset="0"/>
              </a:rPr>
              <a:t>Au Canada, Philips a beaucoup mieux réussi à remplacer les appareils.  Au moment de l'accord de règlement, Philips avait été en mesure de </a:t>
            </a:r>
            <a:r>
              <a:rPr lang="en-US" sz="1700" dirty="0" err="1">
                <a:latin typeface="Century Gothic" panose="020B0502020202020204" pitchFamily="34" charset="0"/>
              </a:rPr>
              <a:t>remplacer</a:t>
            </a:r>
            <a:r>
              <a:rPr lang="en-US" sz="1700" dirty="0">
                <a:latin typeface="Century Gothic" panose="020B0502020202020204" pitchFamily="34" charset="0"/>
              </a:rPr>
              <a:t> plus de 98 % des appareils des </a:t>
            </a:r>
            <a:r>
              <a:rPr lang="en-US" sz="1700" dirty="0" err="1">
                <a:latin typeface="Century Gothic" panose="020B0502020202020204" pitchFamily="34" charset="0"/>
              </a:rPr>
              <a:t>membres</a:t>
            </a:r>
            <a:r>
              <a:rPr lang="en-US" sz="1700" dirty="0">
                <a:latin typeface="Century Gothic" panose="020B0502020202020204" pitchFamily="34" charset="0"/>
              </a:rPr>
              <a:t> du </a:t>
            </a:r>
            <a:r>
              <a:rPr lang="en-US" sz="1700" dirty="0" err="1">
                <a:latin typeface="Century Gothic" panose="020B0502020202020204" pitchFamily="34" charset="0"/>
              </a:rPr>
              <a:t>groupe</a:t>
            </a:r>
            <a:r>
              <a:rPr lang="en-US" sz="1700" dirty="0">
                <a:latin typeface="Century Gothic" panose="020B0502020202020204" pitchFamily="34" charset="0"/>
              </a:rPr>
              <a:t> </a:t>
            </a:r>
            <a:r>
              <a:rPr lang="en-US" sz="1700" dirty="0" err="1">
                <a:latin typeface="Century Gothic" panose="020B0502020202020204" pitchFamily="34" charset="0"/>
              </a:rPr>
              <a:t>ayant</a:t>
            </a:r>
            <a:r>
              <a:rPr lang="en-US" sz="1700" dirty="0">
                <a:latin typeface="Century Gothic" panose="020B0502020202020204" pitchFamily="34" charset="0"/>
              </a:rPr>
              <a:t> fait l'objet </a:t>
            </a:r>
            <a:r>
              <a:rPr lang="en-US" sz="1700" dirty="0" err="1">
                <a:latin typeface="Century Gothic" panose="020B0502020202020204" pitchFamily="34" charset="0"/>
              </a:rPr>
              <a:t>d'une</a:t>
            </a:r>
            <a:r>
              <a:rPr lang="en-US" sz="1700" dirty="0">
                <a:latin typeface="Century Gothic" panose="020B0502020202020204" pitchFamily="34" charset="0"/>
              </a:rPr>
              <a:t> "inscription exploitable".</a:t>
            </a:r>
            <a:endParaRPr lang="en-US" sz="1700" b="1" dirty="0">
              <a:latin typeface="Century Gothic" panose="020B0502020202020204" pitchFamily="34" charset="0"/>
            </a:endParaRPr>
          </a:p>
          <a:p>
            <a:pPr marL="800100" lvl="1" indent="-342900" algn="just">
              <a:buFont typeface="Arial" panose="020B0604020202020204" pitchFamily="34" charset="0"/>
              <a:buChar char="•"/>
            </a:pPr>
            <a:r>
              <a:rPr lang="en-US" sz="1700" b="1" dirty="0">
                <a:latin typeface="Century Gothic" panose="020B0502020202020204" pitchFamily="34" charset="0"/>
              </a:rPr>
              <a:t>Un système de santé différent </a:t>
            </a:r>
            <a:r>
              <a:rPr lang="en-US" sz="1700" dirty="0">
                <a:latin typeface="Century Gothic" panose="020B0502020202020204" pitchFamily="34" charset="0"/>
              </a:rPr>
              <a:t>: Pour pouvoir continuer à opérer aux États-Unis, la “Food and Drug Administration” a exigé de Philips qu'elle récupère tous les </a:t>
            </a:r>
            <a:r>
              <a:rPr lang="en-US" sz="1700" dirty="0" err="1">
                <a:latin typeface="Century Gothic" panose="020B0502020202020204" pitchFamily="34" charset="0"/>
              </a:rPr>
              <a:t>Appareils</a:t>
            </a:r>
            <a:r>
              <a:rPr lang="en-US" sz="1700" dirty="0">
                <a:latin typeface="Century Gothic" panose="020B0502020202020204" pitchFamily="34" charset="0"/>
              </a:rPr>
              <a:t> </a:t>
            </a:r>
            <a:r>
              <a:rPr lang="en-US" sz="1700" dirty="0" err="1">
                <a:latin typeface="Century Gothic" panose="020B0502020202020204" pitchFamily="34" charset="0"/>
              </a:rPr>
              <a:t>Rappelés</a:t>
            </a:r>
            <a:r>
              <a:rPr lang="en-US" sz="1700" dirty="0">
                <a:latin typeface="Century Gothic" panose="020B0502020202020204" pitchFamily="34" charset="0"/>
              </a:rPr>
              <a:t> qui ont été vendus aux États-Unis. Philips a donc dû payer aux membres de </a:t>
            </a:r>
            <a:r>
              <a:rPr lang="en-US" sz="1700" dirty="0" err="1">
                <a:latin typeface="Century Gothic" panose="020B0502020202020204" pitchFamily="34" charset="0"/>
              </a:rPr>
              <a:t>groupe</a:t>
            </a:r>
            <a:r>
              <a:rPr lang="en-US" sz="1700" dirty="0">
                <a:latin typeface="Century Gothic" panose="020B0502020202020204" pitchFamily="34" charset="0"/>
              </a:rPr>
              <a:t> </a:t>
            </a:r>
            <a:r>
              <a:rPr lang="en-US" sz="1700" dirty="0" err="1">
                <a:latin typeface="Century Gothic" panose="020B0502020202020204" pitchFamily="34" charset="0"/>
              </a:rPr>
              <a:t>américains</a:t>
            </a:r>
            <a:r>
              <a:rPr lang="en-US" sz="1700" dirty="0">
                <a:latin typeface="Century Gothic" panose="020B0502020202020204" pitchFamily="34" charset="0"/>
              </a:rPr>
              <a:t> une somme suffisante pour que chacun renvoie </a:t>
            </a:r>
            <a:r>
              <a:rPr lang="en-US" sz="1700" dirty="0" err="1">
                <a:latin typeface="Century Gothic" panose="020B0502020202020204" pitchFamily="34" charset="0"/>
              </a:rPr>
              <a:t>ses</a:t>
            </a:r>
            <a:r>
              <a:rPr lang="en-US" sz="1700" dirty="0">
                <a:latin typeface="Century Gothic" panose="020B0502020202020204" pitchFamily="34" charset="0"/>
              </a:rPr>
              <a:t> </a:t>
            </a:r>
            <a:r>
              <a:rPr lang="en-US" sz="1700" dirty="0" err="1">
                <a:latin typeface="Century Gothic" panose="020B0502020202020204" pitchFamily="34" charset="0"/>
              </a:rPr>
              <a:t>Appareils</a:t>
            </a:r>
            <a:r>
              <a:rPr lang="en-US" sz="1700" dirty="0">
                <a:latin typeface="Century Gothic" panose="020B0502020202020204" pitchFamily="34" charset="0"/>
              </a:rPr>
              <a:t> </a:t>
            </a:r>
            <a:r>
              <a:rPr lang="en-US" sz="1700" dirty="0" err="1">
                <a:latin typeface="Century Gothic" panose="020B0502020202020204" pitchFamily="34" charset="0"/>
              </a:rPr>
              <a:t>Rappelés</a:t>
            </a:r>
            <a:r>
              <a:rPr lang="en-US" sz="1700" dirty="0">
                <a:latin typeface="Century Gothic" panose="020B0502020202020204" pitchFamily="34" charset="0"/>
              </a:rPr>
              <a:t>. En revanche, Santé Canada n'a pas </a:t>
            </a:r>
            <a:r>
              <a:rPr lang="en-US" sz="1700" dirty="0" err="1">
                <a:latin typeface="Century Gothic" panose="020B0502020202020204" pitchFamily="34" charset="0"/>
              </a:rPr>
              <a:t>émis</a:t>
            </a:r>
            <a:r>
              <a:rPr lang="en-US" sz="1700" dirty="0">
                <a:latin typeface="Century Gothic" panose="020B0502020202020204" pitchFamily="34" charset="0"/>
              </a:rPr>
              <a:t> </a:t>
            </a:r>
            <a:r>
              <a:rPr lang="en-US" sz="1700" dirty="0" err="1">
                <a:latin typeface="Century Gothic" panose="020B0502020202020204" pitchFamily="34" charset="0"/>
              </a:rPr>
              <a:t>d’ordonnance</a:t>
            </a:r>
            <a:r>
              <a:rPr lang="en-US" sz="1700" dirty="0">
                <a:latin typeface="Century Gothic" panose="020B0502020202020204" pitchFamily="34" charset="0"/>
              </a:rPr>
              <a:t> de ce type, de sorte que Philips n'a pas à récupérer les </a:t>
            </a:r>
            <a:r>
              <a:rPr lang="en-US" sz="1700" dirty="0" err="1">
                <a:latin typeface="Century Gothic" panose="020B0502020202020204" pitchFamily="34" charset="0"/>
              </a:rPr>
              <a:t>Appareils</a:t>
            </a:r>
            <a:r>
              <a:rPr lang="en-US" sz="1700" dirty="0">
                <a:latin typeface="Century Gothic" panose="020B0502020202020204" pitchFamily="34" charset="0"/>
              </a:rPr>
              <a:t> </a:t>
            </a:r>
            <a:r>
              <a:rPr lang="en-US" sz="1700" dirty="0" err="1">
                <a:latin typeface="Century Gothic" panose="020B0502020202020204" pitchFamily="34" charset="0"/>
              </a:rPr>
              <a:t>Rappelés</a:t>
            </a:r>
            <a:r>
              <a:rPr lang="en-US" sz="1700" dirty="0">
                <a:latin typeface="Century Gothic" panose="020B0502020202020204" pitchFamily="34" charset="0"/>
              </a:rPr>
              <a:t> au Canada.</a:t>
            </a:r>
          </a:p>
          <a:p>
            <a:pPr marL="800100" lvl="1" indent="-342900" algn="just">
              <a:buFont typeface="Arial" panose="020B0604020202020204" pitchFamily="34" charset="0"/>
              <a:buChar char="•"/>
            </a:pPr>
            <a:r>
              <a:rPr lang="en-US" sz="1700" b="1" dirty="0">
                <a:latin typeface="Century Gothic" panose="020B0502020202020204" pitchFamily="34" charset="0"/>
              </a:rPr>
              <a:t>Un droit </a:t>
            </a:r>
            <a:r>
              <a:rPr lang="en-US" sz="1700" b="1" dirty="0" err="1">
                <a:latin typeface="Century Gothic" panose="020B0502020202020204" pitchFamily="34" charset="0"/>
              </a:rPr>
              <a:t>différent</a:t>
            </a:r>
            <a:r>
              <a:rPr lang="en-US" sz="1700" b="1" dirty="0">
                <a:latin typeface="Century Gothic" panose="020B0502020202020204" pitchFamily="34" charset="0"/>
              </a:rPr>
              <a:t> </a:t>
            </a:r>
            <a:r>
              <a:rPr lang="en-US" sz="1700" dirty="0">
                <a:latin typeface="Century Gothic" panose="020B0502020202020204" pitchFamily="34" charset="0"/>
              </a:rPr>
              <a:t>: Aux États-Unis, les procès se déroulent devant un jury et certains États autorisent clairement les </a:t>
            </a:r>
            <a:r>
              <a:rPr lang="en-US" sz="1700" dirty="0" err="1">
                <a:latin typeface="Century Gothic" panose="020B0502020202020204" pitchFamily="34" charset="0"/>
              </a:rPr>
              <a:t>membres</a:t>
            </a:r>
            <a:r>
              <a:rPr lang="en-US" sz="1700" dirty="0">
                <a:latin typeface="Century Gothic" panose="020B0502020202020204" pitchFamily="34" charset="0"/>
              </a:rPr>
              <a:t> du </a:t>
            </a:r>
            <a:r>
              <a:rPr lang="en-US" sz="1700" dirty="0" err="1">
                <a:latin typeface="Century Gothic" panose="020B0502020202020204" pitchFamily="34" charset="0"/>
              </a:rPr>
              <a:t>groupe</a:t>
            </a:r>
            <a:r>
              <a:rPr lang="en-US" sz="1700" dirty="0">
                <a:latin typeface="Century Gothic" panose="020B0502020202020204" pitchFamily="34" charset="0"/>
              </a:rPr>
              <a:t> à </a:t>
            </a:r>
            <a:r>
              <a:rPr lang="en-US" sz="1700" dirty="0" err="1">
                <a:latin typeface="Century Gothic" panose="020B0502020202020204" pitchFamily="34" charset="0"/>
              </a:rPr>
              <a:t>récuperer</a:t>
            </a:r>
            <a:r>
              <a:rPr lang="en-US" sz="1700" dirty="0">
                <a:latin typeface="Century Gothic" panose="020B0502020202020204" pitchFamily="34" charset="0"/>
              </a:rPr>
              <a:t> pour les pertes </a:t>
            </a:r>
            <a:r>
              <a:rPr lang="en-US" sz="1700" dirty="0" err="1">
                <a:latin typeface="Century Gothic" panose="020B0502020202020204" pitchFamily="34" charset="0"/>
              </a:rPr>
              <a:t>économiques</a:t>
            </a:r>
            <a:r>
              <a:rPr lang="en-US" sz="1700" dirty="0">
                <a:latin typeface="Century Gothic" panose="020B0502020202020204" pitchFamily="34" charset="0"/>
              </a:rPr>
              <a:t>. Cela tend à augmenter les dommages et intérêts. En revanche, au Canada, les affaires sont généralement tranchées par des juges et la loi n'est pas aussi claire sur la question de savoir si les </a:t>
            </a:r>
            <a:r>
              <a:rPr lang="en-US" sz="1700" dirty="0" err="1">
                <a:latin typeface="Century Gothic" panose="020B0502020202020204" pitchFamily="34" charset="0"/>
              </a:rPr>
              <a:t>membres</a:t>
            </a:r>
            <a:r>
              <a:rPr lang="en-US" sz="1700" dirty="0">
                <a:latin typeface="Century Gothic" panose="020B0502020202020204" pitchFamily="34" charset="0"/>
              </a:rPr>
              <a:t> du groupe peuvent obtenir réparation pour des pertes économiques (voir diapositive suivante).</a:t>
            </a:r>
          </a:p>
        </p:txBody>
      </p:sp>
      <p:cxnSp>
        <p:nvCxnSpPr>
          <p:cNvPr id="5" name="Straight Connector 4">
            <a:extLst>
              <a:ext uri="{FF2B5EF4-FFF2-40B4-BE49-F238E27FC236}">
                <a16:creationId xmlns:a16="http://schemas.microsoft.com/office/drawing/2014/main" id="{06BFFE06-CF40-1D9C-F241-C79518A127CA}"/>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7580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D8DAF-0590-8F3C-FD81-86A6FA2D07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10A230-7B10-E963-19F7-408B218CFD10}"/>
              </a:ext>
            </a:extLst>
          </p:cNvPr>
          <p:cNvSpPr txBox="1"/>
          <p:nvPr/>
        </p:nvSpPr>
        <p:spPr>
          <a:xfrm>
            <a:off x="853858" y="933661"/>
            <a:ext cx="10484284" cy="5170646"/>
          </a:xfrm>
          <a:prstGeom prst="rect">
            <a:avLst/>
          </a:prstGeom>
          <a:noFill/>
        </p:spPr>
        <p:txBody>
          <a:bodyPr wrap="square">
            <a:spAutoFit/>
          </a:bodyPr>
          <a:lstStyle/>
          <a:p>
            <a:r>
              <a:rPr lang="en-US" sz="3200" b="1" dirty="0">
                <a:latin typeface="Century Gothic" panose="020B0502020202020204" pitchFamily="34" charset="0"/>
              </a:rPr>
              <a:t>La loi sur les pertes économiques au Canada</a:t>
            </a:r>
            <a:br>
              <a:rPr lang="en-US" sz="3200" b="1" dirty="0">
                <a:latin typeface="Century Gothic" panose="020B0502020202020204" pitchFamily="34" charset="0"/>
              </a:rPr>
            </a:br>
            <a:endParaRPr lang="en-US" sz="1200" dirty="0">
              <a:latin typeface="Century Gothic" panose="020B0502020202020204" pitchFamily="34" charset="0"/>
            </a:endParaRPr>
          </a:p>
          <a:p>
            <a:pPr marL="342900" indent="-342900">
              <a:buFont typeface="Arial" panose="020B0604020202020204" pitchFamily="34" charset="0"/>
              <a:buChar char="•"/>
            </a:pPr>
            <a:r>
              <a:rPr lang="en-US" sz="2200" b="1" i="1" dirty="0">
                <a:latin typeface="Century Gothic" panose="020B0502020202020204" pitchFamily="34" charset="0"/>
              </a:rPr>
              <a:t>Maple Leaf Foods</a:t>
            </a:r>
            <a:r>
              <a:rPr lang="en-US" sz="2200" dirty="0">
                <a:latin typeface="Century Gothic" panose="020B0502020202020204" pitchFamily="34" charset="0"/>
              </a:rPr>
              <a:t>: La Cour suprême du Canada a déclaré qu'il n'est pas possible d'obtenir des dommages-intérêts pour négligence dans le cas d'un </a:t>
            </a:r>
            <a:r>
              <a:rPr lang="en-US" sz="2200" dirty="0" err="1">
                <a:latin typeface="Century Gothic" panose="020B0502020202020204" pitchFamily="34" charset="0"/>
              </a:rPr>
              <a:t>produit</a:t>
            </a:r>
            <a:r>
              <a:rPr lang="en-US" sz="2200" dirty="0">
                <a:latin typeface="Century Gothic" panose="020B0502020202020204" pitchFamily="34" charset="0"/>
              </a:rPr>
              <a:t> de </a:t>
            </a:r>
            <a:r>
              <a:rPr lang="en-US" sz="2200" dirty="0" err="1">
                <a:latin typeface="Century Gothic" panose="020B0502020202020204" pitchFamily="34" charset="0"/>
              </a:rPr>
              <a:t>mauvaise</a:t>
            </a:r>
            <a:r>
              <a:rPr lang="en-US" sz="2200" dirty="0">
                <a:latin typeface="Century Gothic" panose="020B0502020202020204" pitchFamily="34" charset="0"/>
              </a:rPr>
              <a:t> </a:t>
            </a:r>
            <a:r>
              <a:rPr lang="en-US" sz="2200" dirty="0" err="1">
                <a:latin typeface="Century Gothic" panose="020B0502020202020204" pitchFamily="34" charset="0"/>
              </a:rPr>
              <a:t>qualité</a:t>
            </a:r>
            <a:r>
              <a:rPr lang="en-US" sz="2200" dirty="0">
                <a:latin typeface="Century Gothic" panose="020B0502020202020204" pitchFamily="34" charset="0"/>
              </a:rPr>
              <a:t>.</a:t>
            </a:r>
          </a:p>
          <a:p>
            <a:endParaRPr lang="en-US" sz="1200" dirty="0">
              <a:latin typeface="Century Gothic" panose="020B0502020202020204" pitchFamily="34" charset="0"/>
            </a:endParaRPr>
          </a:p>
          <a:p>
            <a:pPr marL="342900" indent="-342900">
              <a:buFont typeface="Arial" panose="020B0604020202020204" pitchFamily="34" charset="0"/>
              <a:buChar char="•"/>
            </a:pPr>
            <a:r>
              <a:rPr lang="en-US" sz="2200" b="1" i="1" dirty="0">
                <a:latin typeface="Century Gothic" panose="020B0502020202020204" pitchFamily="34" charset="0"/>
              </a:rPr>
              <a:t>Coles c. FCA Canada Inc </a:t>
            </a:r>
            <a:r>
              <a:rPr lang="en-US" sz="2200" dirty="0">
                <a:latin typeface="Century Gothic" panose="020B0502020202020204" pitchFamily="34" charset="0"/>
              </a:rPr>
              <a:t>: La Cour supérieure de justice de l'Ontario a </a:t>
            </a:r>
            <a:r>
              <a:rPr lang="en-US" sz="2200" dirty="0" err="1">
                <a:latin typeface="Century Gothic" panose="020B0502020202020204" pitchFamily="34" charset="0"/>
              </a:rPr>
              <a:t>déclaré</a:t>
            </a:r>
            <a:r>
              <a:rPr lang="en-US" sz="2200" dirty="0">
                <a:latin typeface="Century Gothic" panose="020B0502020202020204" pitchFamily="34" charset="0"/>
              </a:rPr>
              <a:t> que:</a:t>
            </a:r>
          </a:p>
          <a:p>
            <a:pPr marL="720000"/>
            <a:endParaRPr lang="en-US" sz="2000" dirty="0">
              <a:latin typeface="Century Gothic" panose="020B0502020202020204" pitchFamily="34" charset="0"/>
            </a:endParaRPr>
          </a:p>
          <a:p>
            <a:pPr marL="720000"/>
            <a:r>
              <a:rPr lang="en-US" sz="2000" dirty="0" err="1">
                <a:latin typeface="Century Gothic" panose="020B0502020202020204" pitchFamily="34" charset="0"/>
              </a:rPr>
              <a:t>l’action</a:t>
            </a:r>
            <a:r>
              <a:rPr lang="en-US" sz="2000" dirty="0">
                <a:latin typeface="Century Gothic" panose="020B0502020202020204" pitchFamily="34" charset="0"/>
              </a:rPr>
              <a:t> collective </a:t>
            </a:r>
            <a:r>
              <a:rPr lang="en-US" sz="2000" dirty="0" err="1">
                <a:latin typeface="Century Gothic" panose="020B0502020202020204" pitchFamily="34" charset="0"/>
              </a:rPr>
              <a:t>proposée</a:t>
            </a:r>
            <a:r>
              <a:rPr lang="en-US" sz="2000" dirty="0">
                <a:latin typeface="Century Gothic" panose="020B0502020202020204" pitchFamily="34" charset="0"/>
              </a:rPr>
              <a:t> par Mr. Coles ne </a:t>
            </a:r>
            <a:r>
              <a:rPr lang="en-US" sz="2000" dirty="0" err="1">
                <a:latin typeface="Century Gothic" panose="020B0502020202020204" pitchFamily="34" charset="0"/>
              </a:rPr>
              <a:t>satisfaisait</a:t>
            </a:r>
            <a:r>
              <a:rPr lang="en-US" sz="2000" dirty="0">
                <a:latin typeface="Century Gothic" panose="020B0502020202020204" pitchFamily="34" charset="0"/>
              </a:rPr>
              <a:t> pas au critère de la procédure préférable </a:t>
            </a:r>
            <a:r>
              <a:rPr lang="en-US" sz="2000" dirty="0" err="1">
                <a:latin typeface="Century Gothic" panose="020B0502020202020204" pitchFamily="34" charset="0"/>
              </a:rPr>
              <a:t>parce</a:t>
            </a:r>
            <a:r>
              <a:rPr lang="en-US" sz="2000" dirty="0">
                <a:latin typeface="Century Gothic" panose="020B0502020202020204" pitchFamily="34" charset="0"/>
              </a:rPr>
              <a:t> </a:t>
            </a:r>
            <a:r>
              <a:rPr lang="en-US" sz="2000" dirty="0" err="1">
                <a:latin typeface="Century Gothic" panose="020B0502020202020204" pitchFamily="34" charset="0"/>
              </a:rPr>
              <a:t>qu’une</a:t>
            </a:r>
            <a:r>
              <a:rPr lang="en-US" sz="2000" dirty="0">
                <a:latin typeface="Century Gothic" panose="020B0502020202020204" pitchFamily="34" charset="0"/>
              </a:rPr>
              <a:t> action collective n’ </a:t>
            </a:r>
            <a:r>
              <a:rPr lang="en-US" sz="2000" dirty="0" err="1">
                <a:latin typeface="Century Gothic" panose="020B0502020202020204" pitchFamily="34" charset="0"/>
              </a:rPr>
              <a:t>était</a:t>
            </a:r>
            <a:r>
              <a:rPr lang="en-US" sz="2000" dirty="0">
                <a:latin typeface="Century Gothic" panose="020B0502020202020204" pitchFamily="34" charset="0"/>
              </a:rPr>
              <a:t> pas préférable à une autre méthode de résolution des réclamations. La campagne de rappel existante de Chrysler Canada </a:t>
            </a:r>
            <a:r>
              <a:rPr lang="en-US" sz="2000" dirty="0" err="1">
                <a:latin typeface="Century Gothic" panose="020B0502020202020204" pitchFamily="34" charset="0"/>
              </a:rPr>
              <a:t>était</a:t>
            </a:r>
            <a:r>
              <a:rPr lang="en-US" sz="2000" dirty="0">
                <a:latin typeface="Century Gothic" panose="020B0502020202020204" pitchFamily="34" charset="0"/>
              </a:rPr>
              <a:t> préférable à une action collective.</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Bien qu'il existe des contre-arguments valables, aller au </a:t>
            </a:r>
            <a:r>
              <a:rPr lang="en-US" sz="2200" dirty="0" err="1">
                <a:latin typeface="Century Gothic" panose="020B0502020202020204" pitchFamily="34" charset="0"/>
              </a:rPr>
              <a:t>procès</a:t>
            </a:r>
            <a:r>
              <a:rPr lang="en-US" sz="2200" dirty="0">
                <a:latin typeface="Century Gothic" panose="020B0502020202020204" pitchFamily="34" charset="0"/>
              </a:rPr>
              <a:t> sera un risque.</a:t>
            </a:r>
          </a:p>
        </p:txBody>
      </p:sp>
      <p:cxnSp>
        <p:nvCxnSpPr>
          <p:cNvPr id="5" name="Straight Connector 4">
            <a:extLst>
              <a:ext uri="{FF2B5EF4-FFF2-40B4-BE49-F238E27FC236}">
                <a16:creationId xmlns:a16="http://schemas.microsoft.com/office/drawing/2014/main" id="{0383263D-F9C1-E5B5-64CD-C5B805A742A6}"/>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2464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816C5-0EA0-7E60-B4D0-EB0E7B6095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BAD500-A20F-5B37-C131-5618F1C30C8D}"/>
              </a:ext>
            </a:extLst>
          </p:cNvPr>
          <p:cNvSpPr txBox="1"/>
          <p:nvPr/>
        </p:nvSpPr>
        <p:spPr>
          <a:xfrm>
            <a:off x="940404" y="933661"/>
            <a:ext cx="10397738" cy="50043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entury Gothic" panose="020B0502020202020204" pitchFamily="34" charset="0"/>
              </a:rPr>
              <a:t>Frais </a:t>
            </a:r>
            <a:r>
              <a:rPr lang="en-US" sz="3200" b="1" dirty="0" err="1">
                <a:solidFill>
                  <a:prstClr val="black"/>
                </a:solidFill>
                <a:latin typeface="Century Gothic" panose="020B0502020202020204" pitchFamily="34" charset="0"/>
              </a:rPr>
              <a:t>administratifs</a:t>
            </a:r>
            <a:r>
              <a:rPr lang="en-US" sz="3200" b="1" dirty="0">
                <a:solidFill>
                  <a:prstClr val="black"/>
                </a:solidFill>
                <a:latin typeface="Century Gothic" panose="020B0502020202020204" pitchFamily="34" charset="0"/>
              </a:rPr>
              <a:t>, </a:t>
            </a:r>
            <a:r>
              <a:rPr lang="en-US" sz="3200" b="1" dirty="0" err="1">
                <a:solidFill>
                  <a:prstClr val="black"/>
                </a:solidFill>
                <a:latin typeface="Century Gothic" panose="020B0502020202020204" pitchFamily="34" charset="0"/>
              </a:rPr>
              <a:t>honoraires</a:t>
            </a:r>
            <a:r>
              <a:rPr lang="en-US" sz="3200" b="1" dirty="0">
                <a:solidFill>
                  <a:prstClr val="black"/>
                </a:solidFill>
                <a:latin typeface="Century Gothic" panose="020B0502020202020204" pitchFamily="34" charset="0"/>
              </a:rPr>
              <a:t> et frais </a:t>
            </a:r>
            <a:r>
              <a:rPr lang="en-US" sz="3200" b="1" dirty="0" err="1">
                <a:solidFill>
                  <a:prstClr val="black"/>
                </a:solidFill>
                <a:latin typeface="Century Gothic" panose="020B0502020202020204" pitchFamily="34" charset="0"/>
              </a:rPr>
              <a:t>juridiques</a:t>
            </a:r>
            <a:b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120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dirty="0">
                <a:solidFill>
                  <a:prstClr val="black"/>
                </a:solidFill>
                <a:latin typeface="Century Gothic" panose="020B0502020202020204" pitchFamily="34" charset="0"/>
              </a:rPr>
              <a:t>Sous réserve de l'approbation du tribunal :</a:t>
            </a:r>
          </a:p>
          <a:p>
            <a:pPr marL="800100" lvl="1" indent="-342900" algn="just">
              <a:lnSpc>
                <a:spcPct val="150000"/>
              </a:lnSpc>
              <a:buFont typeface="Arial" panose="020B0604020202020204" pitchFamily="34" charset="0"/>
              <a:buChar char="•"/>
              <a:defRPr/>
            </a:pPr>
            <a:r>
              <a:rPr lang="en-US" dirty="0">
                <a:solidFill>
                  <a:prstClr val="black"/>
                </a:solidFill>
                <a:latin typeface="Century Gothic" panose="020B0502020202020204" pitchFamily="34" charset="0"/>
              </a:rPr>
              <a:t>KPMG sera </a:t>
            </a:r>
            <a:r>
              <a:rPr lang="en-US" dirty="0" err="1">
                <a:solidFill>
                  <a:prstClr val="black"/>
                </a:solidFill>
                <a:latin typeface="Century Gothic" panose="020B0502020202020204" pitchFamily="34" charset="0"/>
              </a:rPr>
              <a:t>l'administrateur</a:t>
            </a:r>
            <a:r>
              <a:rPr lang="en-US" dirty="0">
                <a:solidFill>
                  <a:prstClr val="black"/>
                </a:solidFill>
                <a:latin typeface="Century Gothic" panose="020B0502020202020204" pitchFamily="34" charset="0"/>
              </a:rPr>
              <a:t> des </a:t>
            </a:r>
            <a:r>
              <a:rPr lang="en-US" dirty="0" err="1">
                <a:solidFill>
                  <a:prstClr val="black"/>
                </a:solidFill>
                <a:latin typeface="Century Gothic" panose="020B0502020202020204" pitchFamily="34" charset="0"/>
              </a:rPr>
              <a:t>réclamations</a:t>
            </a:r>
            <a:r>
              <a:rPr lang="en-US" dirty="0">
                <a:solidFill>
                  <a:prstClr val="black"/>
                </a:solidFill>
                <a:latin typeface="Century Gothic" panose="020B0502020202020204" pitchFamily="34" charset="0"/>
              </a:rPr>
              <a:t>. Il </a:t>
            </a:r>
            <a:r>
              <a:rPr lang="en-US" dirty="0" err="1">
                <a:solidFill>
                  <a:prstClr val="black"/>
                </a:solidFill>
                <a:latin typeface="Century Gothic" panose="020B0502020202020204" pitchFamily="34" charset="0"/>
              </a:rPr>
              <a:t>émettra</a:t>
            </a:r>
            <a:r>
              <a:rPr lang="en-US" dirty="0">
                <a:solidFill>
                  <a:prstClr val="black"/>
                </a:solidFill>
                <a:latin typeface="Century Gothic" panose="020B0502020202020204" pitchFamily="34" charset="0"/>
              </a:rPr>
              <a:t> les </a:t>
            </a:r>
            <a:r>
              <a:rPr lang="en-US" dirty="0" err="1">
                <a:solidFill>
                  <a:prstClr val="black"/>
                </a:solidFill>
                <a:latin typeface="Century Gothic" panose="020B0502020202020204" pitchFamily="34" charset="0"/>
              </a:rPr>
              <a:t>avis</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recevra</a:t>
            </a:r>
            <a:r>
              <a:rPr lang="en-US" dirty="0">
                <a:solidFill>
                  <a:prstClr val="black"/>
                </a:solidFill>
                <a:latin typeface="Century Gothic" panose="020B0502020202020204" pitchFamily="34" charset="0"/>
              </a:rPr>
              <a:t> et </a:t>
            </a:r>
            <a:r>
              <a:rPr lang="en-US" dirty="0" err="1">
                <a:solidFill>
                  <a:prstClr val="black"/>
                </a:solidFill>
                <a:latin typeface="Century Gothic" panose="020B0502020202020204" pitchFamily="34" charset="0"/>
              </a:rPr>
              <a:t>évaluera</a:t>
            </a:r>
            <a:r>
              <a:rPr lang="en-US" dirty="0">
                <a:solidFill>
                  <a:prstClr val="black"/>
                </a:solidFill>
                <a:latin typeface="Century Gothic" panose="020B0502020202020204" pitchFamily="34" charset="0"/>
              </a:rPr>
              <a:t> les </a:t>
            </a:r>
            <a:r>
              <a:rPr lang="en-US" dirty="0" err="1">
                <a:solidFill>
                  <a:prstClr val="black"/>
                </a:solidFill>
                <a:latin typeface="Century Gothic" panose="020B0502020202020204" pitchFamily="34" charset="0"/>
              </a:rPr>
              <a:t>réclamations</a:t>
            </a:r>
            <a:r>
              <a:rPr lang="en-US" dirty="0">
                <a:solidFill>
                  <a:prstClr val="black"/>
                </a:solidFill>
                <a:latin typeface="Century Gothic" panose="020B0502020202020204" pitchFamily="34" charset="0"/>
              </a:rPr>
              <a:t>, et </a:t>
            </a:r>
            <a:r>
              <a:rPr lang="en-US" dirty="0" err="1">
                <a:solidFill>
                  <a:prstClr val="black"/>
                </a:solidFill>
                <a:latin typeface="Century Gothic" panose="020B0502020202020204" pitchFamily="34" charset="0"/>
              </a:rPr>
              <a:t>effectuera</a:t>
            </a:r>
            <a:r>
              <a:rPr lang="en-US" dirty="0">
                <a:solidFill>
                  <a:prstClr val="black"/>
                </a:solidFill>
                <a:latin typeface="Century Gothic" panose="020B0502020202020204" pitchFamily="34" charset="0"/>
              </a:rPr>
              <a:t> les </a:t>
            </a:r>
            <a:r>
              <a:rPr lang="en-US" dirty="0" err="1">
                <a:solidFill>
                  <a:prstClr val="black"/>
                </a:solidFill>
                <a:latin typeface="Century Gothic" panose="020B0502020202020204" pitchFamily="34" charset="0"/>
              </a:rPr>
              <a:t>paiements</a:t>
            </a:r>
            <a:r>
              <a:rPr lang="en-US" dirty="0">
                <a:solidFill>
                  <a:prstClr val="black"/>
                </a:solidFill>
                <a:latin typeface="Century Gothic" panose="020B0502020202020204" pitchFamily="34" charset="0"/>
              </a:rPr>
              <a:t> aux </a:t>
            </a:r>
            <a:r>
              <a:rPr lang="en-US" dirty="0" err="1">
                <a:solidFill>
                  <a:prstClr val="black"/>
                </a:solidFill>
                <a:latin typeface="Century Gothic" panose="020B0502020202020204" pitchFamily="34" charset="0"/>
              </a:rPr>
              <a:t>membres</a:t>
            </a:r>
            <a:r>
              <a:rPr lang="en-US" dirty="0">
                <a:solidFill>
                  <a:prstClr val="black"/>
                </a:solidFill>
                <a:latin typeface="Century Gothic" panose="020B0502020202020204" pitchFamily="34" charset="0"/>
              </a:rPr>
              <a:t> du </a:t>
            </a:r>
            <a:r>
              <a:rPr lang="en-US" dirty="0" err="1">
                <a:solidFill>
                  <a:prstClr val="black"/>
                </a:solidFill>
                <a:latin typeface="Century Gothic" panose="020B0502020202020204" pitchFamily="34" charset="0"/>
              </a:rPr>
              <a:t>groupe</a:t>
            </a:r>
            <a:r>
              <a:rPr lang="en-US" dirty="0">
                <a:solidFill>
                  <a:prstClr val="black"/>
                </a:solidFill>
                <a:latin typeface="Century Gothic" panose="020B0502020202020204" pitchFamily="34" charset="0"/>
              </a:rPr>
              <a:t>. Il sera </a:t>
            </a:r>
            <a:r>
              <a:rPr lang="en-US" dirty="0" err="1">
                <a:solidFill>
                  <a:prstClr val="black"/>
                </a:solidFill>
                <a:latin typeface="Century Gothic" panose="020B0502020202020204" pitchFamily="34" charset="0"/>
              </a:rPr>
              <a:t>rémunéré</a:t>
            </a:r>
            <a:r>
              <a:rPr lang="en-US" dirty="0">
                <a:solidFill>
                  <a:prstClr val="black"/>
                </a:solidFill>
                <a:latin typeface="Century Gothic" panose="020B0502020202020204" pitchFamily="34" charset="0"/>
              </a:rPr>
              <a:t> pour </a:t>
            </a:r>
            <a:r>
              <a:rPr lang="en-US" dirty="0" err="1">
                <a:solidFill>
                  <a:prstClr val="black"/>
                </a:solidFill>
                <a:latin typeface="Century Gothic" panose="020B0502020202020204" pitchFamily="34" charset="0"/>
              </a:rPr>
              <a:t>ce</a:t>
            </a:r>
            <a:r>
              <a:rPr lang="en-US" dirty="0">
                <a:solidFill>
                  <a:prstClr val="black"/>
                </a:solidFill>
                <a:latin typeface="Century Gothic" panose="020B0502020202020204" pitchFamily="34" charset="0"/>
              </a:rPr>
              <a:t> travail, </a:t>
            </a:r>
            <a:r>
              <a:rPr lang="en-US" dirty="0" err="1">
                <a:solidFill>
                  <a:prstClr val="black"/>
                </a:solidFill>
                <a:latin typeface="Century Gothic" panose="020B0502020202020204" pitchFamily="34" charset="0"/>
              </a:rPr>
              <a:t>dont</a:t>
            </a:r>
            <a:r>
              <a:rPr lang="en-US" dirty="0">
                <a:solidFill>
                  <a:prstClr val="black"/>
                </a:solidFill>
                <a:latin typeface="Century Gothic" panose="020B0502020202020204" pitchFamily="34" charset="0"/>
              </a:rPr>
              <a:t> il </a:t>
            </a:r>
            <a:r>
              <a:rPr lang="en-US" dirty="0" err="1">
                <a:solidFill>
                  <a:prstClr val="black"/>
                </a:solidFill>
                <a:latin typeface="Century Gothic" panose="020B0502020202020204" pitchFamily="34" charset="0"/>
              </a:rPr>
              <a:t>estime</a:t>
            </a:r>
            <a:r>
              <a:rPr lang="en-US" dirty="0">
                <a:solidFill>
                  <a:prstClr val="black"/>
                </a:solidFill>
                <a:latin typeface="Century Gothic" panose="020B0502020202020204" pitchFamily="34" charset="0"/>
              </a:rPr>
              <a:t> le </a:t>
            </a:r>
            <a:r>
              <a:rPr lang="en-US" dirty="0" err="1">
                <a:solidFill>
                  <a:prstClr val="black"/>
                </a:solidFill>
                <a:latin typeface="Century Gothic" panose="020B0502020202020204" pitchFamily="34" charset="0"/>
              </a:rPr>
              <a:t>coût</a:t>
            </a:r>
            <a:r>
              <a:rPr lang="en-US" dirty="0">
                <a:solidFill>
                  <a:prstClr val="black"/>
                </a:solidFill>
                <a:latin typeface="Century Gothic" panose="020B0502020202020204" pitchFamily="34" charset="0"/>
              </a:rPr>
              <a:t> à 1 000 000 $.</a:t>
            </a:r>
          </a:p>
          <a:p>
            <a:pPr marL="800100" lvl="1" indent="-342900" algn="just">
              <a:lnSpc>
                <a:spcPct val="150000"/>
              </a:lnSpc>
              <a:buFont typeface="Arial" panose="020B0604020202020204" pitchFamily="34" charset="0"/>
              <a:buChar char="•"/>
              <a:defRPr/>
            </a:pPr>
            <a:r>
              <a:rPr lang="en-US" dirty="0">
                <a:solidFill>
                  <a:prstClr val="black"/>
                </a:solidFill>
                <a:latin typeface="Century Gothic" panose="020B0502020202020204" pitchFamily="34" charset="0"/>
              </a:rPr>
              <a:t>John Morel, le </a:t>
            </a:r>
            <a:r>
              <a:rPr lang="en-US" dirty="0" err="1">
                <a:solidFill>
                  <a:prstClr val="black"/>
                </a:solidFill>
                <a:latin typeface="Century Gothic" panose="020B0502020202020204" pitchFamily="34" charset="0"/>
              </a:rPr>
              <a:t>représentant</a:t>
            </a:r>
            <a:r>
              <a:rPr lang="en-US" dirty="0">
                <a:solidFill>
                  <a:prstClr val="black"/>
                </a:solidFill>
                <a:latin typeface="Century Gothic" panose="020B0502020202020204" pitchFamily="34" charset="0"/>
              </a:rPr>
              <a:t> du </a:t>
            </a:r>
            <a:r>
              <a:rPr lang="en-US" dirty="0" err="1">
                <a:solidFill>
                  <a:prstClr val="black"/>
                </a:solidFill>
                <a:latin typeface="Century Gothic" panose="020B0502020202020204" pitchFamily="34" charset="0"/>
              </a:rPr>
              <a:t>groupe</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recevra</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une</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honoraire</a:t>
            </a:r>
            <a:r>
              <a:rPr lang="en-US" dirty="0">
                <a:solidFill>
                  <a:prstClr val="black"/>
                </a:solidFill>
                <a:latin typeface="Century Gothic" panose="020B0502020202020204" pitchFamily="34" charset="0"/>
              </a:rPr>
              <a:t> de 5 000 $.</a:t>
            </a:r>
          </a:p>
          <a:p>
            <a:pPr marL="800100" lvl="1" indent="-342900" algn="just">
              <a:lnSpc>
                <a:spcPct val="150000"/>
              </a:lnSpc>
              <a:buFont typeface="Arial" panose="020B0604020202020204" pitchFamily="34" charset="0"/>
              <a:buChar char="•"/>
              <a:defRPr/>
            </a:pPr>
            <a:r>
              <a:rPr lang="en-US" dirty="0">
                <a:solidFill>
                  <a:prstClr val="black"/>
                </a:solidFill>
                <a:latin typeface="Century Gothic" panose="020B0502020202020204" pitchFamily="34" charset="0"/>
              </a:rPr>
              <a:t>Les avocat du </a:t>
            </a:r>
            <a:r>
              <a:rPr lang="en-US" dirty="0" err="1">
                <a:solidFill>
                  <a:prstClr val="black"/>
                </a:solidFill>
                <a:latin typeface="Century Gothic" panose="020B0502020202020204" pitchFamily="34" charset="0"/>
              </a:rPr>
              <a:t>groupe</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seront</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remboursé</a:t>
            </a:r>
            <a:r>
              <a:rPr lang="en-US" dirty="0">
                <a:solidFill>
                  <a:prstClr val="black"/>
                </a:solidFill>
                <a:latin typeface="Century Gothic" panose="020B0502020202020204" pitchFamily="34" charset="0"/>
              </a:rPr>
              <a:t> les </a:t>
            </a:r>
            <a:r>
              <a:rPr lang="en-US" dirty="0" err="1">
                <a:solidFill>
                  <a:prstClr val="black"/>
                </a:solidFill>
                <a:latin typeface="Century Gothic" panose="020B0502020202020204" pitchFamily="34" charset="0"/>
              </a:rPr>
              <a:t>dépenses</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qu’il</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ont</a:t>
            </a:r>
            <a:r>
              <a:rPr lang="en-US" dirty="0">
                <a:solidFill>
                  <a:prstClr val="black"/>
                </a:solidFill>
                <a:latin typeface="Century Gothic" panose="020B0502020202020204" pitchFamily="34" charset="0"/>
              </a:rPr>
              <a:t> déjà </a:t>
            </a:r>
            <a:r>
              <a:rPr lang="en-US" dirty="0" err="1">
                <a:solidFill>
                  <a:prstClr val="black"/>
                </a:solidFill>
                <a:latin typeface="Century Gothic" panose="020B0502020202020204" pitchFamily="34" charset="0"/>
              </a:rPr>
              <a:t>engagées</a:t>
            </a:r>
            <a:r>
              <a:rPr lang="en-US" dirty="0">
                <a:solidFill>
                  <a:prstClr val="black"/>
                </a:solidFill>
                <a:latin typeface="Century Gothic" panose="020B0502020202020204" pitchFamily="34" charset="0"/>
              </a:rPr>
              <a:t> dans le cadre de </a:t>
            </a:r>
            <a:r>
              <a:rPr lang="en-US" dirty="0" err="1">
                <a:solidFill>
                  <a:prstClr val="black"/>
                </a:solidFill>
                <a:latin typeface="Century Gothic" panose="020B0502020202020204" pitchFamily="34" charset="0"/>
              </a:rPr>
              <a:t>cette</a:t>
            </a:r>
            <a:r>
              <a:rPr lang="en-US" dirty="0">
                <a:solidFill>
                  <a:prstClr val="black"/>
                </a:solidFill>
                <a:latin typeface="Century Gothic" panose="020B0502020202020204" pitchFamily="34" charset="0"/>
              </a:rPr>
              <a:t> affaire, </a:t>
            </a:r>
            <a:r>
              <a:rPr lang="en-US" dirty="0" err="1">
                <a:solidFill>
                  <a:prstClr val="black"/>
                </a:solidFill>
                <a:latin typeface="Century Gothic" panose="020B0502020202020204" pitchFamily="34" charset="0"/>
              </a:rPr>
              <a:t>soit</a:t>
            </a:r>
            <a:r>
              <a:rPr lang="en-US" dirty="0">
                <a:solidFill>
                  <a:prstClr val="black"/>
                </a:solidFill>
                <a:latin typeface="Century Gothic" panose="020B0502020202020204" pitchFamily="34" charset="0"/>
              </a:rPr>
              <a:t> environ 483 878 $.</a:t>
            </a:r>
          </a:p>
          <a:p>
            <a:pPr marL="800100" lvl="1" indent="-342900" algn="just">
              <a:lnSpc>
                <a:spcPct val="150000"/>
              </a:lnSpc>
              <a:buFont typeface="Arial" panose="020B0604020202020204" pitchFamily="34" charset="0"/>
              <a:buChar char="•"/>
              <a:defRPr/>
            </a:pPr>
            <a:r>
              <a:rPr lang="en-US" dirty="0">
                <a:solidFill>
                  <a:prstClr val="black"/>
                </a:solidFill>
                <a:latin typeface="Century Gothic" panose="020B0502020202020204" pitchFamily="34" charset="0"/>
              </a:rPr>
              <a:t>Les avocats du groupe recevront des honoraires correspondant à 30 % du </a:t>
            </a:r>
            <a:r>
              <a:rPr lang="en-US" dirty="0" err="1">
                <a:solidFill>
                  <a:prstClr val="black"/>
                </a:solidFill>
                <a:latin typeface="Century Gothic" panose="020B0502020202020204" pitchFamily="34" charset="0"/>
              </a:rPr>
              <a:t>montant</a:t>
            </a:r>
            <a:r>
              <a:rPr lang="en-US" dirty="0">
                <a:solidFill>
                  <a:prstClr val="black"/>
                </a:solidFill>
                <a:latin typeface="Century Gothic" panose="020B0502020202020204" pitchFamily="34" charset="0"/>
              </a:rPr>
              <a:t> net </a:t>
            </a:r>
            <a:r>
              <a:rPr lang="en-US" dirty="0" err="1">
                <a:solidFill>
                  <a:prstClr val="black"/>
                </a:solidFill>
                <a:latin typeface="Century Gothic" panose="020B0502020202020204" pitchFamily="34" charset="0"/>
              </a:rPr>
              <a:t>récupéré</a:t>
            </a:r>
            <a:r>
              <a:rPr lang="en-US" dirty="0">
                <a:solidFill>
                  <a:prstClr val="black"/>
                </a:solidFill>
                <a:latin typeface="Century Gothic" panose="020B0502020202020204" pitchFamily="34" charset="0"/>
              </a:rPr>
              <a:t> après deduction de </a:t>
            </a:r>
            <a:r>
              <a:rPr lang="en-US" dirty="0" err="1">
                <a:solidFill>
                  <a:prstClr val="black"/>
                </a:solidFill>
                <a:latin typeface="Century Gothic" panose="020B0502020202020204" pitchFamily="34" charset="0"/>
              </a:rPr>
              <a:t>ces</a:t>
            </a:r>
            <a:r>
              <a:rPr lang="en-US" dirty="0">
                <a:solidFill>
                  <a:prstClr val="black"/>
                </a:solidFill>
                <a:latin typeface="Century Gothic" panose="020B0502020202020204" pitchFamily="34" charset="0"/>
              </a:rPr>
              <a:t> trois </a:t>
            </a:r>
            <a:r>
              <a:rPr lang="en-US" dirty="0" err="1">
                <a:solidFill>
                  <a:prstClr val="black"/>
                </a:solidFill>
                <a:latin typeface="Century Gothic" panose="020B0502020202020204" pitchFamily="34" charset="0"/>
              </a:rPr>
              <a:t>montants</a:t>
            </a:r>
            <a:r>
              <a:rPr lang="en-US" dirty="0">
                <a:solidFill>
                  <a:prstClr val="black"/>
                </a:solidFill>
                <a:latin typeface="Century Gothic" panose="020B0502020202020204" pitchFamily="34" charset="0"/>
              </a:rPr>
              <a:t> (5 553 366,60 $), plus les taxes.</a:t>
            </a:r>
          </a:p>
          <a:p>
            <a:pPr marL="800100" lvl="1" indent="-342900" algn="just">
              <a:lnSpc>
                <a:spcPct val="150000"/>
              </a:lnSpc>
              <a:buFont typeface="Arial" panose="020B0604020202020204" pitchFamily="34" charset="0"/>
              <a:buChar char="•"/>
              <a:defRPr/>
            </a:pPr>
            <a:endParaRPr lang="en-US" sz="2000" dirty="0">
              <a:solidFill>
                <a:prstClr val="black"/>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D364A0BF-FB77-7BD1-6C2F-87E86366C6DF}"/>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5173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F5F6-9D67-E1A7-7A95-986536EB5B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E7DBE8-E8A6-1808-9A3E-5D1E1365DCCB}"/>
              </a:ext>
            </a:extLst>
          </p:cNvPr>
          <p:cNvSpPr txBox="1"/>
          <p:nvPr/>
        </p:nvSpPr>
        <p:spPr>
          <a:xfrm>
            <a:off x="940404" y="933661"/>
            <a:ext cx="10397738" cy="56084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entury Gothic" panose="020B0502020202020204" pitchFamily="34" charset="0"/>
              </a:rPr>
              <a:t>Que se passe-t-il ensuite ? (1/3)</a:t>
            </a:r>
            <a:b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110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b="1" dirty="0">
                <a:solidFill>
                  <a:prstClr val="black"/>
                </a:solidFill>
                <a:latin typeface="Century Gothic" panose="020B0502020202020204" pitchFamily="34" charset="0"/>
              </a:rPr>
              <a:t>Les membres du groupe </a:t>
            </a:r>
            <a:r>
              <a:rPr lang="en-US" sz="2000" b="1" dirty="0" err="1">
                <a:solidFill>
                  <a:prstClr val="black"/>
                </a:solidFill>
                <a:latin typeface="Century Gothic" panose="020B0502020202020204" pitchFamily="34" charset="0"/>
              </a:rPr>
              <a:t>recevront</a:t>
            </a:r>
            <a:r>
              <a:rPr lang="en-US" sz="2000" b="1" dirty="0">
                <a:solidFill>
                  <a:prstClr val="black"/>
                </a:solidFill>
                <a:latin typeface="Century Gothic" panose="020B0502020202020204" pitchFamily="34" charset="0"/>
              </a:rPr>
              <a:t> un </a:t>
            </a:r>
            <a:r>
              <a:rPr lang="en-US" sz="2000" b="1" dirty="0" err="1">
                <a:solidFill>
                  <a:prstClr val="black"/>
                </a:solidFill>
                <a:latin typeface="Century Gothic" panose="020B0502020202020204" pitchFamily="34" charset="0"/>
              </a:rPr>
              <a:t>avis</a:t>
            </a:r>
            <a:r>
              <a:rPr lang="en-US" sz="2000" b="1" dirty="0">
                <a:solidFill>
                  <a:prstClr val="black"/>
                </a:solidFill>
                <a:latin typeface="Century Gothic" panose="020B0502020202020204" pitchFamily="34" charset="0"/>
              </a:rPr>
              <a:t> </a:t>
            </a:r>
            <a:r>
              <a:rPr lang="en-US" sz="2000" b="1" dirty="0" err="1">
                <a:solidFill>
                  <a:prstClr val="black"/>
                </a:solidFill>
                <a:latin typeface="Century Gothic" panose="020B0502020202020204" pitchFamily="34" charset="0"/>
              </a:rPr>
              <a:t>officiel</a:t>
            </a:r>
            <a:endParaRPr lang="en-US" sz="2000" b="1" dirty="0">
              <a:solidFill>
                <a:prstClr val="black"/>
              </a:solidFill>
              <a:latin typeface="Century Gothic" panose="020B0502020202020204" pitchFamily="34" charset="0"/>
            </a:endParaRPr>
          </a:p>
          <a:p>
            <a:pPr marL="800100" lvl="1" indent="-342900" algn="just">
              <a:lnSpc>
                <a:spcPct val="150000"/>
              </a:lnSpc>
              <a:buFont typeface="Arial" panose="020B0604020202020204" pitchFamily="34" charset="0"/>
              <a:buChar char="•"/>
              <a:defRPr/>
            </a:pPr>
            <a:r>
              <a:rPr lang="en-US" sz="1600" dirty="0">
                <a:solidFill>
                  <a:prstClr val="black"/>
                </a:solidFill>
                <a:latin typeface="Century Gothic" panose="020B0502020202020204" pitchFamily="34" charset="0"/>
              </a:rPr>
              <a:t>KPMG </a:t>
            </a:r>
            <a:r>
              <a:rPr lang="en-US" sz="1600" dirty="0" err="1">
                <a:solidFill>
                  <a:prstClr val="black"/>
                </a:solidFill>
                <a:latin typeface="Century Gothic" panose="020B0502020202020204" pitchFamily="34" charset="0"/>
              </a:rPr>
              <a:t>enverra</a:t>
            </a:r>
            <a:r>
              <a:rPr lang="en-US" sz="1600" dirty="0">
                <a:solidFill>
                  <a:prstClr val="black"/>
                </a:solidFill>
                <a:latin typeface="Century Gothic" panose="020B0502020202020204" pitchFamily="34" charset="0"/>
              </a:rPr>
              <a:t> un </a:t>
            </a:r>
            <a:r>
              <a:rPr lang="en-US" sz="1600" dirty="0" err="1">
                <a:solidFill>
                  <a:prstClr val="black"/>
                </a:solidFill>
                <a:latin typeface="Century Gothic" panose="020B0502020202020204" pitchFamily="34" charset="0"/>
              </a:rPr>
              <a:t>avis</a:t>
            </a:r>
            <a:r>
              <a:rPr lang="en-US" sz="1600" dirty="0">
                <a:solidFill>
                  <a:prstClr val="black"/>
                </a:solidFill>
                <a:latin typeface="Century Gothic" panose="020B0502020202020204" pitchFamily="34" charset="0"/>
              </a:rPr>
              <a:t> </a:t>
            </a:r>
            <a:r>
              <a:rPr lang="en-US" sz="1600" dirty="0" err="1">
                <a:solidFill>
                  <a:prstClr val="black"/>
                </a:solidFill>
                <a:latin typeface="Century Gothic" panose="020B0502020202020204" pitchFamily="34" charset="0"/>
              </a:rPr>
              <a:t>officiel</a:t>
            </a:r>
            <a:r>
              <a:rPr lang="en-US" sz="1600" dirty="0">
                <a:solidFill>
                  <a:prstClr val="black"/>
                </a:solidFill>
                <a:latin typeface="Century Gothic" panose="020B0502020202020204" pitchFamily="34" charset="0"/>
              </a:rPr>
              <a:t> par courrier électronique à tous les membres de l'action collective qui se sont inscrits </a:t>
            </a:r>
            <a:r>
              <a:rPr lang="en-US" sz="1600" dirty="0" err="1">
                <a:solidFill>
                  <a:prstClr val="black"/>
                </a:solidFill>
                <a:latin typeface="Century Gothic" panose="020B0502020202020204" pitchFamily="34" charset="0"/>
              </a:rPr>
              <a:t>auprès</a:t>
            </a:r>
            <a:r>
              <a:rPr lang="en-US" sz="1600" dirty="0">
                <a:solidFill>
                  <a:prstClr val="black"/>
                </a:solidFill>
                <a:latin typeface="Century Gothic" panose="020B0502020202020204" pitchFamily="34" charset="0"/>
              </a:rPr>
              <a:t> des avocats du </a:t>
            </a:r>
            <a:r>
              <a:rPr lang="en-US" sz="1600" dirty="0" err="1">
                <a:solidFill>
                  <a:prstClr val="black"/>
                </a:solidFill>
                <a:latin typeface="Century Gothic" panose="020B0502020202020204" pitchFamily="34" charset="0"/>
              </a:rPr>
              <a:t>groupe</a:t>
            </a:r>
            <a:r>
              <a:rPr lang="en-US" sz="1600" dirty="0">
                <a:solidFill>
                  <a:prstClr val="black"/>
                </a:solidFill>
                <a:latin typeface="Century Gothic" panose="020B0502020202020204" pitchFamily="34" charset="0"/>
              </a:rPr>
              <a:t> ou de Philips. KPMG diffusera </a:t>
            </a:r>
            <a:r>
              <a:rPr lang="en-US" sz="1600" dirty="0" err="1">
                <a:solidFill>
                  <a:prstClr val="black"/>
                </a:solidFill>
                <a:latin typeface="Century Gothic" panose="020B0502020202020204" pitchFamily="34" charset="0"/>
              </a:rPr>
              <a:t>également</a:t>
            </a:r>
            <a:r>
              <a:rPr lang="en-US" sz="1600" dirty="0">
                <a:solidFill>
                  <a:prstClr val="black"/>
                </a:solidFill>
                <a:latin typeface="Century Gothic" panose="020B0502020202020204" pitchFamily="34" charset="0"/>
              </a:rPr>
              <a:t> </a:t>
            </a:r>
            <a:r>
              <a:rPr lang="en-US" sz="1600" dirty="0" err="1">
                <a:solidFill>
                  <a:prstClr val="black"/>
                </a:solidFill>
                <a:latin typeface="Century Gothic" panose="020B0502020202020204" pitchFamily="34" charset="0"/>
              </a:rPr>
              <a:t>l’avis</a:t>
            </a:r>
            <a:r>
              <a:rPr lang="en-US" sz="1600" dirty="0">
                <a:solidFill>
                  <a:prstClr val="black"/>
                </a:solidFill>
                <a:latin typeface="Century Gothic" panose="020B0502020202020204" pitchFamily="34" charset="0"/>
              </a:rPr>
              <a:t> par robocall et en publiant des annonces dans les médias sociaux.</a:t>
            </a:r>
          </a:p>
          <a:p>
            <a:pPr marR="0" lvl="0" algn="just" defTabSz="914400" rtl="0" eaLnBrk="1" fontAlgn="auto" latinLnBrk="0" hangingPunct="1">
              <a:lnSpc>
                <a:spcPct val="150000"/>
              </a:lnSpc>
              <a:spcBef>
                <a:spcPts val="0"/>
              </a:spcBef>
              <a:spcAft>
                <a:spcPts val="0"/>
              </a:spcAft>
              <a:buClrTx/>
              <a:buSzTx/>
              <a:tabLst/>
              <a:defRPr/>
            </a:pPr>
            <a:endParaRPr lang="en-US" sz="1100" dirty="0">
              <a:solidFill>
                <a:prstClr val="black"/>
              </a:solidFill>
              <a:latin typeface="Century Gothic" panose="020B0502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b="1" dirty="0">
                <a:solidFill>
                  <a:prstClr val="black"/>
                </a:solidFill>
                <a:latin typeface="Century Gothic" panose="020B0502020202020204" pitchFamily="34" charset="0"/>
              </a:rPr>
              <a:t>Les membres du groupe auront la possibilité de </a:t>
            </a:r>
            <a:r>
              <a:rPr lang="en-US" sz="2000" b="1" dirty="0" err="1">
                <a:solidFill>
                  <a:prstClr val="black"/>
                </a:solidFill>
                <a:latin typeface="Century Gothic" panose="020B0502020202020204" pitchFamily="34" charset="0"/>
              </a:rPr>
              <a:t>s'opposer</a:t>
            </a:r>
            <a:r>
              <a:rPr lang="en-US" sz="2000" b="1" dirty="0">
                <a:solidFill>
                  <a:prstClr val="black"/>
                </a:solidFill>
                <a:latin typeface="Century Gothic" panose="020B0502020202020204" pitchFamily="34" charset="0"/>
              </a:rPr>
              <a:t> au </a:t>
            </a:r>
            <a:r>
              <a:rPr lang="en-US" sz="2000" b="1" dirty="0" err="1">
                <a:solidFill>
                  <a:prstClr val="black"/>
                </a:solidFill>
                <a:latin typeface="Century Gothic" panose="020B0502020202020204" pitchFamily="34" charset="0"/>
              </a:rPr>
              <a:t>règlement</a:t>
            </a:r>
            <a:r>
              <a:rPr lang="en-US" sz="2000" b="1" dirty="0">
                <a:solidFill>
                  <a:prstClr val="black"/>
                </a:solidFill>
                <a:latin typeface="Century Gothic" panose="020B0502020202020204" pitchFamily="34" charset="0"/>
              </a:rPr>
              <a:t> </a:t>
            </a:r>
            <a:r>
              <a:rPr lang="en-US" sz="2000" b="1" dirty="0" err="1">
                <a:solidFill>
                  <a:prstClr val="black"/>
                </a:solidFill>
                <a:latin typeface="Century Gothic" panose="020B0502020202020204" pitchFamily="34" charset="0"/>
              </a:rPr>
              <a:t>ou</a:t>
            </a:r>
            <a:r>
              <a:rPr lang="en-US" sz="2000" b="1" dirty="0">
                <a:solidFill>
                  <a:prstClr val="black"/>
                </a:solidFill>
                <a:latin typeface="Century Gothic" panose="020B0502020202020204" pitchFamily="34" charset="0"/>
              </a:rPr>
              <a:t> de </a:t>
            </a:r>
            <a:r>
              <a:rPr lang="en-US" sz="2000" b="1" dirty="0" err="1">
                <a:solidFill>
                  <a:prstClr val="black"/>
                </a:solidFill>
                <a:latin typeface="Century Gothic" panose="020B0502020202020204" pitchFamily="34" charset="0"/>
              </a:rPr>
              <a:t>s’exclure</a:t>
            </a:r>
            <a:r>
              <a:rPr lang="en-US" sz="2000" b="1" dirty="0">
                <a:solidFill>
                  <a:prstClr val="black"/>
                </a:solidFill>
                <a:latin typeface="Century Gothic" panose="020B0502020202020204" pitchFamily="34" charset="0"/>
              </a:rPr>
              <a:t> du grope.</a:t>
            </a:r>
          </a:p>
          <a:p>
            <a:pPr marL="800100" lvl="1" indent="-342900" algn="just">
              <a:lnSpc>
                <a:spcPct val="150000"/>
              </a:lnSpc>
              <a:buFont typeface="Arial" panose="020B0604020202020204" pitchFamily="34" charset="0"/>
              <a:buChar char="•"/>
              <a:defRPr/>
            </a:pPr>
            <a:r>
              <a:rPr lang="en-US" sz="1600" dirty="0">
                <a:solidFill>
                  <a:prstClr val="black"/>
                </a:solidFill>
                <a:latin typeface="Century Gothic" panose="020B0502020202020204" pitchFamily="34" charset="0"/>
              </a:rPr>
              <a:t>Si vous souhaitez vous opposer au règlement, vous pouvez le faire dans les 60 jours suivant l'envoi de </a:t>
            </a:r>
            <a:r>
              <a:rPr lang="en-US" sz="1600" dirty="0" err="1">
                <a:solidFill>
                  <a:prstClr val="black"/>
                </a:solidFill>
                <a:latin typeface="Century Gothic" panose="020B0502020202020204" pitchFamily="34" charset="0"/>
              </a:rPr>
              <a:t>l’avis</a:t>
            </a:r>
            <a:r>
              <a:rPr lang="en-US" sz="1600" dirty="0">
                <a:solidFill>
                  <a:prstClr val="black"/>
                </a:solidFill>
                <a:latin typeface="Century Gothic" panose="020B0502020202020204" pitchFamily="34" charset="0"/>
              </a:rPr>
              <a:t> </a:t>
            </a:r>
            <a:r>
              <a:rPr lang="en-US" sz="1600" dirty="0" err="1">
                <a:solidFill>
                  <a:prstClr val="black"/>
                </a:solidFill>
                <a:latin typeface="Century Gothic" panose="020B0502020202020204" pitchFamily="34" charset="0"/>
              </a:rPr>
              <a:t>officiel</a:t>
            </a:r>
            <a:r>
              <a:rPr lang="en-US" sz="1600" dirty="0">
                <a:solidFill>
                  <a:prstClr val="black"/>
                </a:solidFill>
                <a:latin typeface="Century Gothic" panose="020B0502020202020204" pitchFamily="34" charset="0"/>
              </a:rPr>
              <a:t>.</a:t>
            </a:r>
          </a:p>
          <a:p>
            <a:pPr marL="800100" lvl="1" indent="-342900" algn="just">
              <a:lnSpc>
                <a:spcPct val="150000"/>
              </a:lnSpc>
              <a:buFont typeface="Arial" panose="020B0604020202020204" pitchFamily="34" charset="0"/>
              <a:buChar char="•"/>
              <a:defRPr/>
            </a:pPr>
            <a:r>
              <a:rPr lang="en-US" sz="1600" dirty="0">
                <a:solidFill>
                  <a:prstClr val="black"/>
                </a:solidFill>
                <a:latin typeface="Century Gothic" panose="020B0502020202020204" pitchFamily="34" charset="0"/>
              </a:rPr>
              <a:t>Si vous souhaitez </a:t>
            </a:r>
            <a:r>
              <a:rPr lang="en-US" sz="1600" dirty="0" err="1">
                <a:solidFill>
                  <a:prstClr val="black"/>
                </a:solidFill>
                <a:latin typeface="Century Gothic" panose="020B0502020202020204" pitchFamily="34" charset="0"/>
              </a:rPr>
              <a:t>vous</a:t>
            </a:r>
            <a:r>
              <a:rPr lang="en-US" sz="1600" dirty="0">
                <a:solidFill>
                  <a:prstClr val="black"/>
                </a:solidFill>
                <a:latin typeface="Century Gothic" panose="020B0502020202020204" pitchFamily="34" charset="0"/>
              </a:rPr>
              <a:t> </a:t>
            </a:r>
            <a:r>
              <a:rPr lang="en-US" sz="1600" dirty="0" err="1">
                <a:solidFill>
                  <a:prstClr val="black"/>
                </a:solidFill>
                <a:latin typeface="Century Gothic" panose="020B0502020202020204" pitchFamily="34" charset="0"/>
              </a:rPr>
              <a:t>exclure</a:t>
            </a:r>
            <a:r>
              <a:rPr lang="en-US" sz="1600" dirty="0">
                <a:solidFill>
                  <a:prstClr val="black"/>
                </a:solidFill>
                <a:latin typeface="Century Gothic" panose="020B0502020202020204" pitchFamily="34" charset="0"/>
              </a:rPr>
              <a:t> du </a:t>
            </a:r>
            <a:r>
              <a:rPr lang="en-US" sz="1600" dirty="0" err="1">
                <a:solidFill>
                  <a:prstClr val="black"/>
                </a:solidFill>
                <a:latin typeface="Century Gothic" panose="020B0502020202020204" pitchFamily="34" charset="0"/>
              </a:rPr>
              <a:t>groupe</a:t>
            </a:r>
            <a:r>
              <a:rPr lang="en-US" sz="1600" dirty="0">
                <a:solidFill>
                  <a:prstClr val="black"/>
                </a:solidFill>
                <a:latin typeface="Century Gothic" panose="020B0502020202020204" pitchFamily="34" charset="0"/>
              </a:rPr>
              <a:t>, engager un avocat et intenter une action par vous-même, vous pouvez le faire dans les 60 jours suivant l'envoi de </a:t>
            </a:r>
            <a:r>
              <a:rPr lang="en-US" sz="1600" dirty="0" err="1">
                <a:solidFill>
                  <a:prstClr val="black"/>
                </a:solidFill>
                <a:latin typeface="Century Gothic" panose="020B0502020202020204" pitchFamily="34" charset="0"/>
              </a:rPr>
              <a:t>l’avis</a:t>
            </a:r>
            <a:r>
              <a:rPr lang="en-US" sz="1600" dirty="0">
                <a:solidFill>
                  <a:prstClr val="black"/>
                </a:solidFill>
                <a:latin typeface="Century Gothic" panose="020B0502020202020204" pitchFamily="34" charset="0"/>
              </a:rPr>
              <a:t> </a:t>
            </a:r>
            <a:r>
              <a:rPr lang="en-US" sz="1600" dirty="0" err="1">
                <a:solidFill>
                  <a:prstClr val="black"/>
                </a:solidFill>
                <a:latin typeface="Century Gothic" panose="020B0502020202020204" pitchFamily="34" charset="0"/>
              </a:rPr>
              <a:t>officiel</a:t>
            </a:r>
            <a:r>
              <a:rPr lang="en-US" sz="1600" dirty="0">
                <a:solidFill>
                  <a:prstClr val="black"/>
                </a:solidFill>
                <a:latin typeface="Century Gothic" panose="020B0502020202020204" pitchFamily="34" charset="0"/>
              </a:rPr>
              <a:t>. Nous reviendrons plus en détail sur la question de l'exclusion dans une prochaine diapositive.</a:t>
            </a:r>
          </a:p>
          <a:p>
            <a:pPr marL="800100" lvl="1" indent="-342900" algn="just">
              <a:lnSpc>
                <a:spcPct val="150000"/>
              </a:lnSpc>
              <a:buFont typeface="Arial" panose="020B0604020202020204" pitchFamily="34" charset="0"/>
              <a:buChar char="•"/>
              <a:defRPr/>
            </a:pPr>
            <a:r>
              <a:rPr lang="en-US" sz="1600" b="1" u="sng" dirty="0">
                <a:solidFill>
                  <a:prstClr val="black"/>
                </a:solidFill>
                <a:latin typeface="Century Gothic" panose="020B0502020202020204" pitchFamily="34" charset="0"/>
              </a:rPr>
              <a:t>Nous n'avons pas encore franchi cette étape</a:t>
            </a:r>
            <a:r>
              <a:rPr lang="en-US" sz="1600" dirty="0">
                <a:solidFill>
                  <a:prstClr val="black"/>
                </a:solidFill>
                <a:latin typeface="Century Gothic" panose="020B0502020202020204" pitchFamily="34" charset="0"/>
              </a:rPr>
              <a:t>.</a:t>
            </a:r>
            <a:endParaRPr lang="en-US" sz="1600" b="1" u="sng" dirty="0">
              <a:solidFill>
                <a:prstClr val="black"/>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7046FFA4-5385-7FE2-BF51-CE87849CF298}"/>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5966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A13D4-44E4-E65B-B1C2-11954DA881A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481218-76F0-F5D9-3947-71C8174A69C9}"/>
              </a:ext>
            </a:extLst>
          </p:cNvPr>
          <p:cNvSpPr txBox="1"/>
          <p:nvPr/>
        </p:nvSpPr>
        <p:spPr>
          <a:xfrm>
            <a:off x="940404" y="933661"/>
            <a:ext cx="10397738" cy="51467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entury Gothic" panose="020B0502020202020204" pitchFamily="34" charset="0"/>
              </a:rPr>
              <a:t>Que se passe-t-il ensuite ? (2/3)</a:t>
            </a:r>
            <a:b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110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b="1" dirty="0">
                <a:solidFill>
                  <a:prstClr val="black"/>
                </a:solidFill>
                <a:latin typeface="Century Gothic" panose="020B0502020202020204" pitchFamily="34" charset="0"/>
              </a:rPr>
              <a:t>Les tribunaux décideront d'approuver ou non le règlement</a:t>
            </a:r>
          </a:p>
          <a:p>
            <a:pPr marL="800100" lvl="1" indent="-342900" algn="just">
              <a:lnSpc>
                <a:spcPct val="150000"/>
              </a:lnSpc>
              <a:buFont typeface="Arial" panose="020B0604020202020204" pitchFamily="34" charset="0"/>
              <a:buChar char="•"/>
              <a:defRPr/>
            </a:pPr>
            <a:r>
              <a:rPr lang="en-US" sz="1600" dirty="0">
                <a:solidFill>
                  <a:prstClr val="black"/>
                </a:solidFill>
                <a:latin typeface="Century Gothic" panose="020B0502020202020204" pitchFamily="34" charset="0"/>
              </a:rPr>
              <a:t>Des audiences auront lieu devant la Cour suprême de la Colombie-Britannique et la Cour supérieure du Québec. Chacun de ces tribunaux décidera d'approuver ou non le règlement. Le règlement ne sera approuvé que si les deux cours l'approuvent.</a:t>
            </a:r>
          </a:p>
          <a:p>
            <a:pPr marL="800100" lvl="1" indent="-342900" algn="just">
              <a:lnSpc>
                <a:spcPct val="150000"/>
              </a:lnSpc>
              <a:buFont typeface="Arial" panose="020B0604020202020204" pitchFamily="34" charset="0"/>
              <a:buChar char="•"/>
              <a:defRPr/>
            </a:pPr>
            <a:r>
              <a:rPr lang="en-US" sz="1600" b="1" u="sng" dirty="0">
                <a:solidFill>
                  <a:prstClr val="black"/>
                </a:solidFill>
                <a:latin typeface="Century Gothic" panose="020B0502020202020204" pitchFamily="34" charset="0"/>
              </a:rPr>
              <a:t>Nous n'avons pas encore franchi cette étape</a:t>
            </a:r>
            <a:r>
              <a:rPr lang="en-US" sz="1600" dirty="0">
                <a:solidFill>
                  <a:prstClr val="black"/>
                </a:solidFill>
                <a:latin typeface="Century Gothic" panose="020B0502020202020204" pitchFamily="34" charset="0"/>
              </a:rPr>
              <a:t>.</a:t>
            </a:r>
            <a:endParaRPr lang="en-US" sz="1600" b="1" u="sng" dirty="0">
              <a:solidFill>
                <a:prstClr val="black"/>
              </a:solidFill>
              <a:latin typeface="Century Gothic" panose="020B0502020202020204" pitchFamily="34" charset="0"/>
            </a:endParaRPr>
          </a:p>
          <a:p>
            <a:pPr marR="0" lvl="0" algn="just" defTabSz="914400" rtl="0" eaLnBrk="1" fontAlgn="auto" latinLnBrk="0" hangingPunct="1">
              <a:lnSpc>
                <a:spcPct val="150000"/>
              </a:lnSpc>
              <a:spcBef>
                <a:spcPts val="0"/>
              </a:spcBef>
              <a:spcAft>
                <a:spcPts val="0"/>
              </a:spcAft>
              <a:buClrTx/>
              <a:buSzTx/>
              <a:tabLst/>
              <a:defRPr/>
            </a:pPr>
            <a:endParaRPr lang="en-US" sz="1100" dirty="0">
              <a:solidFill>
                <a:prstClr val="black"/>
              </a:solidFill>
              <a:latin typeface="Century Gothic" panose="020B0502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b="1" dirty="0">
                <a:solidFill>
                  <a:prstClr val="black"/>
                </a:solidFill>
                <a:latin typeface="Century Gothic" panose="020B0502020202020204" pitchFamily="34" charset="0"/>
              </a:rPr>
              <a:t>Les membres du groupe pourront présenter des demandes d'indemnisation</a:t>
            </a:r>
          </a:p>
          <a:p>
            <a:pPr marL="800100" lvl="1" indent="-342900" algn="just">
              <a:lnSpc>
                <a:spcPct val="150000"/>
              </a:lnSpc>
              <a:buFont typeface="Arial" panose="020B0604020202020204" pitchFamily="34" charset="0"/>
              <a:buChar char="•"/>
              <a:defRPr/>
            </a:pPr>
            <a:r>
              <a:rPr lang="en-US" sz="1600" dirty="0">
                <a:solidFill>
                  <a:prstClr val="black"/>
                </a:solidFill>
                <a:latin typeface="Century Gothic" panose="020B0502020202020204" pitchFamily="34" charset="0"/>
              </a:rPr>
              <a:t>Si le règlement est approuvé, KPMG enverra des instructions </a:t>
            </a:r>
            <a:r>
              <a:rPr lang="en-US" sz="1600" dirty="0" err="1">
                <a:solidFill>
                  <a:prstClr val="black"/>
                </a:solidFill>
                <a:latin typeface="Century Gothic" panose="020B0502020202020204" pitchFamily="34" charset="0"/>
              </a:rPr>
              <a:t>concernant</a:t>
            </a:r>
            <a:r>
              <a:rPr lang="en-US" sz="1600" dirty="0">
                <a:solidFill>
                  <a:prstClr val="black"/>
                </a:solidFill>
                <a:latin typeface="Century Gothic" panose="020B0502020202020204" pitchFamily="34" charset="0"/>
              </a:rPr>
              <a:t> </a:t>
            </a:r>
            <a:r>
              <a:rPr lang="en-US" sz="1600" b="1" u="sng" dirty="0" err="1">
                <a:solidFill>
                  <a:prstClr val="black"/>
                </a:solidFill>
                <a:latin typeface="Century Gothic" panose="020B0502020202020204" pitchFamily="34" charset="0"/>
              </a:rPr>
              <a:t>quand</a:t>
            </a:r>
            <a:r>
              <a:rPr lang="en-US" sz="1600" b="1" dirty="0">
                <a:solidFill>
                  <a:prstClr val="black"/>
                </a:solidFill>
                <a:latin typeface="Century Gothic" panose="020B0502020202020204" pitchFamily="34" charset="0"/>
              </a:rPr>
              <a:t> </a:t>
            </a:r>
            <a:r>
              <a:rPr lang="en-US" sz="1600" dirty="0">
                <a:solidFill>
                  <a:prstClr val="black"/>
                </a:solidFill>
                <a:latin typeface="Century Gothic" panose="020B0502020202020204" pitchFamily="34" charset="0"/>
              </a:rPr>
              <a:t>et la </a:t>
            </a:r>
            <a:r>
              <a:rPr lang="en-US" sz="1600" b="1" u="sng" dirty="0">
                <a:solidFill>
                  <a:prstClr val="black"/>
                </a:solidFill>
                <a:latin typeface="Century Gothic" panose="020B0502020202020204" pitchFamily="34" charset="0"/>
              </a:rPr>
              <a:t>manière de</a:t>
            </a:r>
            <a:r>
              <a:rPr lang="en-US" sz="1600" dirty="0">
                <a:solidFill>
                  <a:prstClr val="black"/>
                </a:solidFill>
                <a:latin typeface="Century Gothic" panose="020B0502020202020204" pitchFamily="34" charset="0"/>
              </a:rPr>
              <a:t> soumettre une demande d'indemnisation au titre du règlement.</a:t>
            </a:r>
          </a:p>
          <a:p>
            <a:pPr marL="800100" lvl="1" indent="-342900" algn="just">
              <a:lnSpc>
                <a:spcPct val="150000"/>
              </a:lnSpc>
              <a:buFont typeface="Arial" panose="020B0604020202020204" pitchFamily="34" charset="0"/>
              <a:buChar char="•"/>
              <a:defRPr/>
            </a:pPr>
            <a:r>
              <a:rPr lang="en-US" sz="1600" dirty="0">
                <a:solidFill>
                  <a:prstClr val="black"/>
                </a:solidFill>
                <a:latin typeface="Century Gothic" panose="020B0502020202020204" pitchFamily="34" charset="0"/>
              </a:rPr>
              <a:t>Les paiements seront effectués une fois que </a:t>
            </a:r>
            <a:r>
              <a:rPr lang="en-US" sz="1600" b="1" u="sng" dirty="0">
                <a:solidFill>
                  <a:prstClr val="black"/>
                </a:solidFill>
                <a:latin typeface="Century Gothic" panose="020B0502020202020204" pitchFamily="34" charset="0"/>
              </a:rPr>
              <a:t>toutes</a:t>
            </a:r>
            <a:r>
              <a:rPr lang="en-US" sz="1600" dirty="0">
                <a:solidFill>
                  <a:prstClr val="black"/>
                </a:solidFill>
                <a:latin typeface="Century Gothic" panose="020B0502020202020204" pitchFamily="34" charset="0"/>
              </a:rPr>
              <a:t> les demandes auront été déposées et que la période de demande d'indemnisation sera terminée.</a:t>
            </a:r>
          </a:p>
          <a:p>
            <a:pPr marL="800100" lvl="1" indent="-342900" algn="just">
              <a:lnSpc>
                <a:spcPct val="150000"/>
              </a:lnSpc>
              <a:buFont typeface="Arial" panose="020B0604020202020204" pitchFamily="34" charset="0"/>
              <a:buChar char="•"/>
              <a:defRPr/>
            </a:pPr>
            <a:r>
              <a:rPr lang="en-US" sz="1600" b="1" u="sng" dirty="0">
                <a:solidFill>
                  <a:prstClr val="black"/>
                </a:solidFill>
                <a:latin typeface="Century Gothic" panose="020B0502020202020204" pitchFamily="34" charset="0"/>
              </a:rPr>
              <a:t>Nous n'avons pas encore franchi cette étape</a:t>
            </a:r>
            <a:r>
              <a:rPr lang="en-US" sz="1600" dirty="0">
                <a:solidFill>
                  <a:prstClr val="black"/>
                </a:solidFill>
                <a:latin typeface="Century Gothic" panose="020B0502020202020204" pitchFamily="34" charset="0"/>
              </a:rPr>
              <a:t>.</a:t>
            </a:r>
            <a:endParaRPr lang="en-US" sz="1600" b="1" u="sng" dirty="0">
              <a:solidFill>
                <a:prstClr val="black"/>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6B72BD9D-146E-0C47-B8D3-38FFBD9318B3}"/>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1049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BE52C-6F55-133A-3365-D558D8FC4F0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61D13E5-C04E-AE27-A440-9C9C617ED7C2}"/>
              </a:ext>
            </a:extLst>
          </p:cNvPr>
          <p:cNvSpPr txBox="1"/>
          <p:nvPr/>
        </p:nvSpPr>
        <p:spPr>
          <a:xfrm>
            <a:off x="940404" y="933661"/>
            <a:ext cx="10397738" cy="3717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entury Gothic" panose="020B0502020202020204" pitchFamily="34" charset="0"/>
              </a:rPr>
              <a:t>Que se passe-t-il ensuite ? (3/3)</a:t>
            </a:r>
            <a:b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120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b="1" dirty="0">
                <a:solidFill>
                  <a:prstClr val="black"/>
                </a:solidFill>
                <a:latin typeface="Century Gothic" panose="020B0502020202020204" pitchFamily="34" charset="0"/>
              </a:rPr>
              <a:t>Les </a:t>
            </a:r>
            <a:r>
              <a:rPr lang="en-US" sz="2200" b="1" dirty="0" err="1">
                <a:solidFill>
                  <a:prstClr val="black"/>
                </a:solidFill>
                <a:latin typeface="Century Gothic" panose="020B0502020202020204" pitchFamily="34" charset="0"/>
              </a:rPr>
              <a:t>réclamations</a:t>
            </a:r>
            <a:r>
              <a:rPr lang="en-US" sz="2200" b="1" dirty="0">
                <a:solidFill>
                  <a:prstClr val="black"/>
                </a:solidFill>
                <a:latin typeface="Century Gothic" panose="020B0502020202020204" pitchFamily="34" charset="0"/>
              </a:rPr>
              <a:t> pour dommages corporels seront traitées</a:t>
            </a:r>
          </a:p>
          <a:p>
            <a:pPr marL="800100" lvl="1" indent="-342900" algn="just">
              <a:lnSpc>
                <a:spcPct val="150000"/>
              </a:lnSpc>
              <a:buFont typeface="Arial" panose="020B0604020202020204" pitchFamily="34" charset="0"/>
              <a:buChar char="•"/>
              <a:defRPr/>
            </a:pPr>
            <a:r>
              <a:rPr lang="en-US" dirty="0">
                <a:solidFill>
                  <a:prstClr val="black"/>
                </a:solidFill>
                <a:latin typeface="Century Gothic" panose="020B0502020202020204" pitchFamily="34" charset="0"/>
              </a:rPr>
              <a:t>Une fois que les tribunaux auront décidé d'approuver ou non le règlement, nous poursuivrons les </a:t>
            </a:r>
            <a:r>
              <a:rPr lang="en-US" dirty="0" err="1">
                <a:solidFill>
                  <a:prstClr val="black"/>
                </a:solidFill>
                <a:latin typeface="Century Gothic" panose="020B0502020202020204" pitchFamily="34" charset="0"/>
              </a:rPr>
              <a:t>réclamations</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d'indemnisation</a:t>
            </a:r>
            <a:r>
              <a:rPr lang="en-US" dirty="0">
                <a:solidFill>
                  <a:prstClr val="black"/>
                </a:solidFill>
                <a:latin typeface="Century Gothic" panose="020B0502020202020204" pitchFamily="34" charset="0"/>
              </a:rPr>
              <a:t> pour les préjudices corporels. La prochaine étape de ce processus sera </a:t>
            </a:r>
            <a:r>
              <a:rPr lang="en-US" dirty="0" err="1">
                <a:solidFill>
                  <a:prstClr val="black"/>
                </a:solidFill>
                <a:latin typeface="Century Gothic" panose="020B0502020202020204" pitchFamily="34" charset="0"/>
              </a:rPr>
              <a:t>l’autorisation</a:t>
            </a:r>
            <a:r>
              <a:rPr lang="en-US" dirty="0">
                <a:solidFill>
                  <a:prstClr val="black"/>
                </a:solidFill>
                <a:latin typeface="Century Gothic" panose="020B0502020202020204" pitchFamily="34" charset="0"/>
              </a:rPr>
              <a:t>, au cours de laquelle le tribunal décidera si nous sommes autorisés à présenter </a:t>
            </a:r>
            <a:r>
              <a:rPr lang="en-US" dirty="0" err="1">
                <a:solidFill>
                  <a:prstClr val="black"/>
                </a:solidFill>
                <a:latin typeface="Century Gothic" panose="020B0502020202020204" pitchFamily="34" charset="0"/>
              </a:rPr>
              <a:t>ces</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réclamations</a:t>
            </a:r>
            <a:r>
              <a:rPr lang="en-US" dirty="0">
                <a:solidFill>
                  <a:prstClr val="black"/>
                </a:solidFill>
                <a:latin typeface="Century Gothic" panose="020B0502020202020204" pitchFamily="34" charset="0"/>
              </a:rPr>
              <a:t> dans le cadre d'une action collective.</a:t>
            </a:r>
          </a:p>
          <a:p>
            <a:pPr marL="800100" lvl="1" indent="-342900" algn="just">
              <a:lnSpc>
                <a:spcPct val="150000"/>
              </a:lnSpc>
              <a:buFont typeface="Arial" panose="020B0604020202020204" pitchFamily="34" charset="0"/>
              <a:buChar char="•"/>
              <a:defRPr/>
            </a:pPr>
            <a:r>
              <a:rPr lang="en-US" b="1" u="sng" dirty="0">
                <a:solidFill>
                  <a:prstClr val="black"/>
                </a:solidFill>
                <a:latin typeface="Century Gothic" panose="020B0502020202020204" pitchFamily="34" charset="0"/>
              </a:rPr>
              <a:t>Nous n'avons pas encore franchi cette étape</a:t>
            </a:r>
            <a:r>
              <a:rPr lang="en-US" dirty="0">
                <a:solidFill>
                  <a:prstClr val="black"/>
                </a:solidFill>
                <a:latin typeface="Century Gothic" panose="020B0502020202020204" pitchFamily="34" charset="0"/>
              </a:rPr>
              <a:t>.</a:t>
            </a:r>
            <a:endParaRPr lang="en-US" b="1" u="sng" dirty="0">
              <a:solidFill>
                <a:prstClr val="black"/>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26513963-DEB3-4BFC-87A6-2167AD2FF378}"/>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951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F2ED4-6E0D-DDE0-E70B-18260FFD6FB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BFF825-E696-E4EE-FF48-58F8692FB06C}"/>
              </a:ext>
            </a:extLst>
          </p:cNvPr>
          <p:cNvSpPr txBox="1"/>
          <p:nvPr/>
        </p:nvSpPr>
        <p:spPr>
          <a:xfrm>
            <a:off x="940404" y="933661"/>
            <a:ext cx="10397738" cy="53429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entury Gothic" panose="020B0502020202020204" pitchFamily="34" charset="0"/>
              </a:rPr>
              <a:t>Devrais</a:t>
            </a:r>
            <a:r>
              <a:rPr lang="en-US" sz="2800" b="1" dirty="0">
                <a:solidFill>
                  <a:prstClr val="black"/>
                </a:solidFill>
                <a:latin typeface="Century Gothic" panose="020B0502020202020204" pitchFamily="34" charset="0"/>
              </a:rPr>
              <a:t>-je m’ </a:t>
            </a:r>
            <a:r>
              <a:rPr lang="en-US" sz="2800" b="1" dirty="0" err="1">
                <a:solidFill>
                  <a:prstClr val="black"/>
                </a:solidFill>
                <a:latin typeface="Century Gothic" panose="020B0502020202020204" pitchFamily="34" charset="0"/>
              </a:rPr>
              <a:t>exclure</a:t>
            </a:r>
            <a:r>
              <a:rPr lang="en-US" sz="2800" b="1" dirty="0">
                <a:solidFill>
                  <a:prstClr val="black"/>
                </a:solidFill>
                <a:latin typeface="Century Gothic" panose="020B0502020202020204" pitchFamily="34" charset="0"/>
              </a:rPr>
              <a:t> du </a:t>
            </a:r>
            <a:r>
              <a:rPr lang="en-US" sz="2800" b="1" dirty="0" err="1">
                <a:solidFill>
                  <a:prstClr val="black"/>
                </a:solidFill>
                <a:latin typeface="Century Gothic" panose="020B0502020202020204" pitchFamily="34" charset="0"/>
              </a:rPr>
              <a:t>groupe</a:t>
            </a:r>
            <a:r>
              <a:rPr lang="en-US" sz="2800" b="1" dirty="0">
                <a:solidFill>
                  <a:prstClr val="black"/>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entury Gothic" panose="020B0502020202020204" pitchFamily="34" charset="0"/>
              </a:rPr>
              <a:t>S'exclure signifie se retirer de l'action collective. Si vous vous excluez :</a:t>
            </a:r>
          </a:p>
          <a:p>
            <a:pPr marL="800100" lvl="1" indent="-342900" algn="just">
              <a:lnSpc>
                <a:spcPct val="150000"/>
              </a:lnSpc>
              <a:buFont typeface="Arial" panose="020B0604020202020204" pitchFamily="34" charset="0"/>
              <a:buChar char="•"/>
              <a:defRPr/>
            </a:pPr>
            <a:r>
              <a:rPr lang="en-US" sz="1600" dirty="0">
                <a:solidFill>
                  <a:prstClr val="black"/>
                </a:solidFill>
                <a:latin typeface="Century Gothic" panose="020B0502020202020204" pitchFamily="34" charset="0"/>
              </a:rPr>
              <a:t>Vous </a:t>
            </a:r>
            <a:r>
              <a:rPr lang="en-US" sz="1600" b="1" u="sng" dirty="0">
                <a:solidFill>
                  <a:prstClr val="black"/>
                </a:solidFill>
                <a:latin typeface="Century Gothic" panose="020B0502020202020204" pitchFamily="34" charset="0"/>
              </a:rPr>
              <a:t>ne pouvez pas faire de réclamations à partir de </a:t>
            </a:r>
            <a:r>
              <a:rPr lang="en-US" sz="1600" b="1" u="sng" dirty="0" err="1">
                <a:solidFill>
                  <a:prstClr val="black"/>
                </a:solidFill>
                <a:latin typeface="Century Gothic" panose="020B0502020202020204" pitchFamily="34" charset="0"/>
              </a:rPr>
              <a:t>ce</a:t>
            </a:r>
            <a:r>
              <a:rPr lang="en-US" sz="1600" b="1" u="sng" dirty="0">
                <a:solidFill>
                  <a:prstClr val="black"/>
                </a:solidFill>
                <a:latin typeface="Century Gothic" panose="020B0502020202020204" pitchFamily="34" charset="0"/>
              </a:rPr>
              <a:t> </a:t>
            </a:r>
            <a:r>
              <a:rPr lang="en-US" sz="1600" b="1" u="sng" dirty="0" err="1">
                <a:solidFill>
                  <a:prstClr val="black"/>
                </a:solidFill>
                <a:latin typeface="Century Gothic" panose="020B0502020202020204" pitchFamily="34" charset="0"/>
              </a:rPr>
              <a:t>règlement</a:t>
            </a:r>
            <a:r>
              <a:rPr lang="en-US" sz="1600" dirty="0">
                <a:solidFill>
                  <a:prstClr val="black"/>
                </a:solidFill>
                <a:latin typeface="Century Gothic" panose="020B0502020202020204" pitchFamily="34" charset="0"/>
              </a:rPr>
              <a:t>.</a:t>
            </a:r>
          </a:p>
          <a:p>
            <a:pPr marL="800100" lvl="1" indent="-342900" algn="just">
              <a:lnSpc>
                <a:spcPct val="150000"/>
              </a:lnSpc>
              <a:buFont typeface="Arial" panose="020B0604020202020204" pitchFamily="34" charset="0"/>
              <a:buChar char="•"/>
              <a:defRPr/>
            </a:pPr>
            <a:r>
              <a:rPr lang="en-US" sz="1600" dirty="0">
                <a:solidFill>
                  <a:prstClr val="black"/>
                </a:solidFill>
                <a:latin typeface="Century Gothic" panose="020B0502020202020204" pitchFamily="34" charset="0"/>
              </a:rPr>
              <a:t>Vous pouvez faire appel à un autre avocat et déposer </a:t>
            </a:r>
            <a:r>
              <a:rPr lang="en-US" sz="1600" dirty="0" err="1">
                <a:solidFill>
                  <a:prstClr val="black"/>
                </a:solidFill>
                <a:latin typeface="Century Gothic" panose="020B0502020202020204" pitchFamily="34" charset="0"/>
              </a:rPr>
              <a:t>une</a:t>
            </a:r>
            <a:r>
              <a:rPr lang="en-US" sz="1600" dirty="0">
                <a:solidFill>
                  <a:prstClr val="black"/>
                </a:solidFill>
                <a:latin typeface="Century Gothic" panose="020B0502020202020204" pitchFamily="34" charset="0"/>
              </a:rPr>
              <a:t> </a:t>
            </a:r>
            <a:r>
              <a:rPr lang="en-US" sz="1600" dirty="0" err="1">
                <a:solidFill>
                  <a:prstClr val="black"/>
                </a:solidFill>
                <a:latin typeface="Century Gothic" panose="020B0502020202020204" pitchFamily="34" charset="0"/>
              </a:rPr>
              <a:t>demande</a:t>
            </a:r>
            <a:r>
              <a:rPr lang="en-US" sz="1600" dirty="0">
                <a:solidFill>
                  <a:prstClr val="black"/>
                </a:solidFill>
                <a:latin typeface="Century Gothic" panose="020B0502020202020204" pitchFamily="34" charset="0"/>
              </a:rPr>
              <a:t> par </a:t>
            </a:r>
            <a:r>
              <a:rPr lang="en-US" sz="1600" dirty="0" err="1">
                <a:solidFill>
                  <a:prstClr val="black"/>
                </a:solidFill>
                <a:latin typeface="Century Gothic" panose="020B0502020202020204" pitchFamily="34" charset="0"/>
              </a:rPr>
              <a:t>vous-même</a:t>
            </a:r>
            <a:r>
              <a:rPr lang="en-US" sz="1600" dirty="0">
                <a:solidFill>
                  <a:prstClr val="black"/>
                </a:solidFill>
                <a:latin typeface="Century Gothic" panose="020B0502020202020204" pitchFamily="34" charset="0"/>
              </a:rPr>
              <a:t>, indépendamment de l'action collective. Vous devrez toujours faire face aux mêmes moyens de défense que Philips soulèvera dans le cadre de l'action collective.</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b="1" u="sng" dirty="0">
                <a:solidFill>
                  <a:prstClr val="black"/>
                </a:solidFill>
                <a:latin typeface="Century Gothic" panose="020B0502020202020204" pitchFamily="34" charset="0"/>
              </a:rPr>
              <a:t>Il n'est pas nécessaire de s’ </a:t>
            </a:r>
            <a:r>
              <a:rPr lang="en-US" sz="2000" b="1" u="sng" dirty="0" err="1">
                <a:solidFill>
                  <a:prstClr val="black"/>
                </a:solidFill>
                <a:latin typeface="Century Gothic" panose="020B0502020202020204" pitchFamily="34" charset="0"/>
              </a:rPr>
              <a:t>exclure</a:t>
            </a:r>
            <a:r>
              <a:rPr lang="en-US" sz="2000" b="1" u="sng" dirty="0">
                <a:solidFill>
                  <a:prstClr val="black"/>
                </a:solidFill>
                <a:latin typeface="Century Gothic" panose="020B0502020202020204" pitchFamily="34" charset="0"/>
              </a:rPr>
              <a:t> du </a:t>
            </a:r>
            <a:r>
              <a:rPr lang="en-US" sz="2000" b="1" u="sng" dirty="0" err="1">
                <a:solidFill>
                  <a:prstClr val="black"/>
                </a:solidFill>
                <a:latin typeface="Century Gothic" panose="020B0502020202020204" pitchFamily="34" charset="0"/>
              </a:rPr>
              <a:t>groupe</a:t>
            </a:r>
            <a:r>
              <a:rPr lang="en-US" sz="2000" b="1" u="sng" dirty="0">
                <a:solidFill>
                  <a:prstClr val="black"/>
                </a:solidFill>
                <a:latin typeface="Century Gothic" panose="020B0502020202020204" pitchFamily="34" charset="0"/>
              </a:rPr>
              <a:t> pour faire valoir ses droits en matière de dommages corporels</a:t>
            </a:r>
            <a:r>
              <a:rPr lang="en-US" sz="2000" b="1" dirty="0">
                <a:solidFill>
                  <a:prstClr val="black"/>
                </a:solidFill>
                <a:latin typeface="Century Gothic" panose="020B0502020202020204" pitchFamily="34" charset="0"/>
              </a:rPr>
              <a:t>.</a:t>
            </a:r>
            <a:r>
              <a:rPr lang="en-US" sz="2000" dirty="0">
                <a:solidFill>
                  <a:prstClr val="black"/>
                </a:solidFill>
                <a:latin typeface="Century Gothic" panose="020B0502020202020204" pitchFamily="34" charset="0"/>
              </a:rPr>
              <a:t> Vous pouvez faire une demande de </a:t>
            </a:r>
            <a:r>
              <a:rPr lang="en-US" sz="2000" dirty="0" err="1">
                <a:solidFill>
                  <a:prstClr val="black"/>
                </a:solidFill>
                <a:latin typeface="Century Gothic" panose="020B0502020202020204" pitchFamily="34" charset="0"/>
              </a:rPr>
              <a:t>rèclamation</a:t>
            </a:r>
            <a:r>
              <a:rPr lang="en-US" sz="2000" dirty="0">
                <a:solidFill>
                  <a:prstClr val="black"/>
                </a:solidFill>
                <a:latin typeface="Century Gothic" panose="020B0502020202020204" pitchFamily="34" charset="0"/>
              </a:rPr>
              <a:t> et continuer à bénéficier des futurs règlements ou jugements concernant les dommages corporels.</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entury Gothic" panose="020B0502020202020204" pitchFamily="34" charset="0"/>
              </a:rPr>
              <a:t>Si plus de 18 </a:t>
            </a:r>
            <a:r>
              <a:rPr lang="en-US" sz="2000" dirty="0" err="1">
                <a:solidFill>
                  <a:prstClr val="black"/>
                </a:solidFill>
                <a:latin typeface="Century Gothic" panose="020B0502020202020204" pitchFamily="34" charset="0"/>
              </a:rPr>
              <a:t>membres</a:t>
            </a:r>
            <a:r>
              <a:rPr lang="en-US" sz="2000" dirty="0">
                <a:solidFill>
                  <a:prstClr val="black"/>
                </a:solidFill>
                <a:latin typeface="Century Gothic" panose="020B0502020202020204" pitchFamily="34" charset="0"/>
              </a:rPr>
              <a:t> du </a:t>
            </a:r>
            <a:r>
              <a:rPr lang="en-US" sz="2000" dirty="0" err="1">
                <a:solidFill>
                  <a:prstClr val="black"/>
                </a:solidFill>
                <a:latin typeface="Century Gothic" panose="020B0502020202020204" pitchFamily="34" charset="0"/>
              </a:rPr>
              <a:t>groupe</a:t>
            </a:r>
            <a:r>
              <a:rPr lang="en-US" sz="2000" dirty="0">
                <a:solidFill>
                  <a:prstClr val="black"/>
                </a:solidFill>
                <a:latin typeface="Century Gothic" panose="020B0502020202020204" pitchFamily="34" charset="0"/>
              </a:rPr>
              <a:t> </a:t>
            </a:r>
            <a:r>
              <a:rPr lang="en-US" sz="2000" dirty="0" err="1">
                <a:solidFill>
                  <a:prstClr val="black"/>
                </a:solidFill>
                <a:latin typeface="Century Gothic" panose="020B0502020202020204" pitchFamily="34" charset="0"/>
              </a:rPr>
              <a:t>s’excluent</a:t>
            </a:r>
            <a:r>
              <a:rPr lang="en-US" sz="2000" dirty="0">
                <a:solidFill>
                  <a:prstClr val="black"/>
                </a:solidFill>
                <a:latin typeface="Century Gothic" panose="020B0502020202020204" pitchFamily="34" charset="0"/>
              </a:rPr>
              <a:t> du </a:t>
            </a:r>
            <a:r>
              <a:rPr lang="en-US" sz="2000" dirty="0" err="1">
                <a:solidFill>
                  <a:prstClr val="black"/>
                </a:solidFill>
                <a:latin typeface="Century Gothic" panose="020B0502020202020204" pitchFamily="34" charset="0"/>
              </a:rPr>
              <a:t>groupe</a:t>
            </a:r>
            <a:r>
              <a:rPr lang="en-US" sz="2000" dirty="0">
                <a:solidFill>
                  <a:prstClr val="black"/>
                </a:solidFill>
                <a:latin typeface="Century Gothic" panose="020B0502020202020204" pitchFamily="34" charset="0"/>
              </a:rPr>
              <a:t>, Philips a le droit d'annuler le règlement.</a:t>
            </a:r>
          </a:p>
        </p:txBody>
      </p:sp>
      <p:cxnSp>
        <p:nvCxnSpPr>
          <p:cNvPr id="5" name="Straight Connector 4">
            <a:extLst>
              <a:ext uri="{FF2B5EF4-FFF2-40B4-BE49-F238E27FC236}">
                <a16:creationId xmlns:a16="http://schemas.microsoft.com/office/drawing/2014/main" id="{017D7B78-8DF5-8FB6-A1AD-89F95D2BAE69}"/>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7727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2A7208-1D55-3594-C1AE-0CD03E66BB62}"/>
              </a:ext>
            </a:extLst>
          </p:cNvPr>
          <p:cNvGraphicFramePr>
            <a:graphicFrameLocks noGrp="1"/>
          </p:cNvGraphicFramePr>
          <p:nvPr>
            <p:extLst>
              <p:ext uri="{D42A27DB-BD31-4B8C-83A1-F6EECF244321}">
                <p14:modId xmlns:p14="http://schemas.microsoft.com/office/powerpoint/2010/main" val="3929173865"/>
              </p:ext>
            </p:extLst>
          </p:nvPr>
        </p:nvGraphicFramePr>
        <p:xfrm>
          <a:off x="1394081" y="460461"/>
          <a:ext cx="9252159" cy="5220492"/>
        </p:xfrm>
        <a:graphic>
          <a:graphicData uri="http://schemas.openxmlformats.org/drawingml/2006/table">
            <a:tbl>
              <a:tblPr>
                <a:tableStyleId>{5C22544A-7EE6-4342-B048-85BDC9FD1C3A}</a:tableStyleId>
              </a:tblPr>
              <a:tblGrid>
                <a:gridCol w="3084053">
                  <a:extLst>
                    <a:ext uri="{9D8B030D-6E8A-4147-A177-3AD203B41FA5}">
                      <a16:colId xmlns:a16="http://schemas.microsoft.com/office/drawing/2014/main" val="184463299"/>
                    </a:ext>
                  </a:extLst>
                </a:gridCol>
                <a:gridCol w="3084053">
                  <a:extLst>
                    <a:ext uri="{9D8B030D-6E8A-4147-A177-3AD203B41FA5}">
                      <a16:colId xmlns:a16="http://schemas.microsoft.com/office/drawing/2014/main" val="514247751"/>
                    </a:ext>
                  </a:extLst>
                </a:gridCol>
                <a:gridCol w="3084053">
                  <a:extLst>
                    <a:ext uri="{9D8B030D-6E8A-4147-A177-3AD203B41FA5}">
                      <a16:colId xmlns:a16="http://schemas.microsoft.com/office/drawing/2014/main" val="3952670737"/>
                    </a:ext>
                  </a:extLst>
                </a:gridCol>
              </a:tblGrid>
              <a:tr h="2620535">
                <a:tc>
                  <a:txBody>
                    <a:bodyPr/>
                    <a:lstStyle/>
                    <a:p>
                      <a:pPr algn="l">
                        <a:lnSpc>
                          <a:spcPct val="150000"/>
                        </a:lnSpc>
                      </a:pPr>
                      <a:r>
                        <a:rPr lang="en-US" sz="1300" b="1" i="0" dirty="0">
                          <a:solidFill>
                            <a:srgbClr val="4D4D4D"/>
                          </a:solidFill>
                          <a:effectLst/>
                          <a:highlight>
                            <a:srgbClr val="FFFFFF"/>
                          </a:highlight>
                          <a:latin typeface="Century Gothic" panose="020B0502020202020204" pitchFamily="34" charset="0"/>
                        </a:rPr>
                        <a:t>Sotos Class Actions</a:t>
                      </a:r>
                      <a:endParaRPr lang="en-US" sz="1300" b="0" i="0" dirty="0">
                        <a:solidFill>
                          <a:srgbClr val="4D4D4D"/>
                        </a:solidFill>
                        <a:effectLst/>
                        <a:highlight>
                          <a:srgbClr val="FFFFFF"/>
                        </a:highlight>
                        <a:latin typeface="Century Gothic" panose="020B0502020202020204" pitchFamily="34" charset="0"/>
                      </a:endParaRPr>
                    </a:p>
                    <a:p>
                      <a:pPr algn="l"/>
                      <a:r>
                        <a:rPr lang="en-US" sz="1300" b="0" i="0" dirty="0">
                          <a:solidFill>
                            <a:srgbClr val="949490"/>
                          </a:solidFill>
                          <a:effectLst/>
                          <a:highlight>
                            <a:srgbClr val="FFFFFF"/>
                          </a:highlight>
                          <a:latin typeface="Century Gothic" panose="020B0502020202020204" pitchFamily="34" charset="0"/>
                        </a:rPr>
                        <a:t>Suite 1200 - 180 Dundas St.</a:t>
                      </a:r>
                      <a:br>
                        <a:rPr lang="en-US" sz="1300" b="0" i="0" dirty="0">
                          <a:solidFill>
                            <a:srgbClr val="949490"/>
                          </a:solidFill>
                          <a:effectLst/>
                          <a:highlight>
                            <a:srgbClr val="FFFFFF"/>
                          </a:highlight>
                          <a:latin typeface="Century Gothic" panose="020B0502020202020204" pitchFamily="34" charset="0"/>
                        </a:rPr>
                      </a:br>
                      <a:r>
                        <a:rPr lang="en-US" sz="1300" b="0" i="0" dirty="0">
                          <a:solidFill>
                            <a:srgbClr val="949490"/>
                          </a:solidFill>
                          <a:effectLst/>
                          <a:highlight>
                            <a:srgbClr val="FFFFFF"/>
                          </a:highlight>
                          <a:latin typeface="Century Gothic" panose="020B0502020202020204" pitchFamily="34" charset="0"/>
                        </a:rPr>
                        <a:t>Toronto, ON M5G 1Z8</a:t>
                      </a:r>
                      <a:br>
                        <a:rPr lang="en-US" sz="1300" b="0" i="0" dirty="0">
                          <a:solidFill>
                            <a:srgbClr val="949490"/>
                          </a:solidFill>
                          <a:effectLst/>
                          <a:highlight>
                            <a:srgbClr val="FFFFFF"/>
                          </a:highlight>
                          <a:latin typeface="Century Gothic" panose="020B0502020202020204" pitchFamily="34" charset="0"/>
                        </a:rPr>
                      </a:br>
                      <a:r>
                        <a:rPr lang="en-US" sz="1300" b="0" i="0" dirty="0">
                          <a:solidFill>
                            <a:srgbClr val="949490"/>
                          </a:solidFill>
                          <a:effectLst/>
                          <a:highlight>
                            <a:srgbClr val="FFFFFF"/>
                          </a:highlight>
                          <a:latin typeface="Century Gothic" panose="020B0502020202020204" pitchFamily="34" charset="0"/>
                        </a:rPr>
                        <a:t>416-977-0007</a:t>
                      </a:r>
                      <a:br>
                        <a:rPr lang="en-US" sz="1300" b="0" i="0" dirty="0">
                          <a:solidFill>
                            <a:srgbClr val="949490"/>
                          </a:solidFill>
                          <a:effectLst/>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sotosclassactions.com</a:t>
                      </a:r>
                      <a:br>
                        <a:rPr lang="en-US" sz="1300" dirty="0">
                          <a:solidFill>
                            <a:srgbClr val="949490"/>
                          </a:solidFill>
                          <a:highlight>
                            <a:srgbClr val="FFFFFF"/>
                          </a:highlight>
                          <a:latin typeface="Century Gothic" panose="020B0502020202020204" pitchFamily="34" charset="0"/>
                        </a:rPr>
                      </a:br>
                      <a:endParaRPr lang="en-US" sz="1300" dirty="0">
                        <a:solidFill>
                          <a:srgbClr val="949490"/>
                        </a:solidFill>
                        <a:highlight>
                          <a:srgbClr val="FFFFFF"/>
                        </a:highlight>
                        <a:latin typeface="Century Gothic" panose="020B0502020202020204" pitchFamily="34" charset="0"/>
                      </a:endParaRPr>
                    </a:p>
                    <a:p>
                      <a:pPr algn="l"/>
                      <a:endParaRPr lang="en-US" sz="1300" dirty="0">
                        <a:solidFill>
                          <a:srgbClr val="949490"/>
                        </a:solidFill>
                        <a:highlight>
                          <a:srgbClr val="FFFFFF"/>
                        </a:highlight>
                        <a:latin typeface="Century Gothic" panose="020B0502020202020204" pitchFamily="34" charset="0"/>
                      </a:endParaRPr>
                    </a:p>
                    <a:p>
                      <a:pPr algn="l"/>
                      <a:endParaRPr lang="en-US" sz="1300" dirty="0">
                        <a:solidFill>
                          <a:srgbClr val="949490"/>
                        </a:solidFill>
                        <a:highlight>
                          <a:srgbClr val="FFFFFF"/>
                        </a:highlight>
                        <a:latin typeface="Century Gothic" panose="020B0502020202020204" pitchFamily="34" charset="0"/>
                      </a:endParaRPr>
                    </a:p>
                    <a:p>
                      <a:pPr algn="l"/>
                      <a:endParaRPr lang="en-US" sz="1300" b="0" i="0" dirty="0">
                        <a:solidFill>
                          <a:srgbClr val="949490"/>
                        </a:solidFill>
                        <a:effectLst/>
                        <a:highlight>
                          <a:srgbClr val="FFFFFF"/>
                        </a:highlight>
                        <a:latin typeface="Century Gothic" panose="020B0502020202020204" pitchFamily="34" charset="0"/>
                      </a:endParaRPr>
                    </a:p>
                  </a:txBody>
                  <a:tcPr marL="274320" marT="274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en-US" sz="1300" b="1" i="0" dirty="0">
                          <a:solidFill>
                            <a:srgbClr val="000000"/>
                          </a:solidFill>
                          <a:effectLst/>
                          <a:highlight>
                            <a:srgbClr val="FFFFFF"/>
                          </a:highlight>
                          <a:latin typeface="Century Gothic" panose="020B0502020202020204" pitchFamily="34" charset="0"/>
                        </a:rPr>
                        <a:t>Thomson Rogers LLP</a:t>
                      </a:r>
                      <a:endParaRPr lang="en-US" sz="1300" b="0" i="0" dirty="0">
                        <a:solidFill>
                          <a:srgbClr val="4D4D4D"/>
                        </a:solidFill>
                        <a:effectLst/>
                        <a:highlight>
                          <a:srgbClr val="FFFFFF"/>
                        </a:highlight>
                        <a:latin typeface="Century Gothic" panose="020B0502020202020204" pitchFamily="34" charset="0"/>
                      </a:endParaRPr>
                    </a:p>
                    <a:p>
                      <a:pPr algn="l"/>
                      <a:r>
                        <a:rPr lang="en-US" sz="1300" b="0" i="0" dirty="0">
                          <a:solidFill>
                            <a:srgbClr val="949490"/>
                          </a:solidFill>
                          <a:effectLst/>
                          <a:highlight>
                            <a:srgbClr val="FFFFFF"/>
                          </a:highlight>
                          <a:latin typeface="Century Gothic" panose="020B0502020202020204" pitchFamily="34" charset="0"/>
                        </a:rPr>
                        <a:t>Suite 3100 - 390 Bay St.</a:t>
                      </a:r>
                    </a:p>
                    <a:p>
                      <a:pPr algn="l"/>
                      <a:r>
                        <a:rPr lang="en-US" sz="1300" b="0" i="0" dirty="0">
                          <a:solidFill>
                            <a:srgbClr val="949490"/>
                          </a:solidFill>
                          <a:effectLst/>
                          <a:highlight>
                            <a:srgbClr val="FFFFFF"/>
                          </a:highlight>
                          <a:latin typeface="Century Gothic" panose="020B0502020202020204" pitchFamily="34" charset="0"/>
                        </a:rPr>
                        <a:t>Toronto, ON M5H 1W2</a:t>
                      </a:r>
                      <a:br>
                        <a:rPr lang="en-US" sz="1300" b="0" i="0" dirty="0">
                          <a:solidFill>
                            <a:srgbClr val="949490"/>
                          </a:solidFill>
                          <a:effectLst/>
                          <a:highlight>
                            <a:srgbClr val="FFFFFF"/>
                          </a:highlight>
                          <a:latin typeface="Century Gothic" panose="020B0502020202020204" pitchFamily="34" charset="0"/>
                        </a:rPr>
                      </a:br>
                      <a:r>
                        <a:rPr lang="en-US" sz="1300" b="0" i="0" dirty="0">
                          <a:solidFill>
                            <a:srgbClr val="949490"/>
                          </a:solidFill>
                          <a:effectLst/>
                          <a:highlight>
                            <a:srgbClr val="FFFFFF"/>
                          </a:highlight>
                          <a:latin typeface="Century Gothic" panose="020B0502020202020204" pitchFamily="34" charset="0"/>
                        </a:rPr>
                        <a:t>416-868-3100</a:t>
                      </a:r>
                      <a:br>
                        <a:rPr lang="en-US" sz="1300" b="0" i="0" dirty="0">
                          <a:solidFill>
                            <a:srgbClr val="949490"/>
                          </a:solidFill>
                          <a:effectLst/>
                          <a:highlight>
                            <a:srgbClr val="FFFFFF"/>
                          </a:highlight>
                          <a:latin typeface="Century Gothic" panose="020B0502020202020204" pitchFamily="34" charset="0"/>
                        </a:rPr>
                      </a:br>
                      <a:r>
                        <a:rPr lang="en-US" sz="1300" b="0" i="0" dirty="0">
                          <a:solidFill>
                            <a:srgbClr val="949490"/>
                          </a:solidFill>
                          <a:effectLst/>
                          <a:highlight>
                            <a:srgbClr val="FFFFFF"/>
                          </a:highlight>
                          <a:latin typeface="Century Gothic" panose="020B0502020202020204" pitchFamily="34" charset="0"/>
                        </a:rPr>
                        <a:t>thomsonrogers.com</a:t>
                      </a:r>
                    </a:p>
                  </a:txBody>
                  <a:tcPr marL="274320" marR="274320" marT="274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en-US" sz="1300" b="1" dirty="0">
                          <a:solidFill>
                            <a:srgbClr val="000000"/>
                          </a:solidFill>
                          <a:highlight>
                            <a:srgbClr val="FFFFFF"/>
                          </a:highlight>
                          <a:latin typeface="Century Gothic" panose="020B0502020202020204" pitchFamily="34" charset="0"/>
                        </a:rPr>
                        <a:t>Rice Harbut Elliott LLP</a:t>
                      </a:r>
                    </a:p>
                    <a:p>
                      <a:pPr>
                        <a:lnSpc>
                          <a:spcPct val="100000"/>
                        </a:lnSpc>
                      </a:pPr>
                      <a:r>
                        <a:rPr lang="en-US" sz="1300" dirty="0">
                          <a:solidFill>
                            <a:srgbClr val="949490"/>
                          </a:solidFill>
                          <a:highlight>
                            <a:srgbClr val="FFFFFF"/>
                          </a:highlight>
                          <a:latin typeface="Century Gothic" panose="020B0502020202020204" pitchFamily="34" charset="0"/>
                        </a:rPr>
                        <a:t>Suite 820 - 980 Howe St.</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Vancouver, BC V6Z 0C8</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604-682-3771</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rhelaw.com</a:t>
                      </a:r>
                    </a:p>
                    <a:p>
                      <a:endParaRPr lang="en-US" sz="1300" dirty="0"/>
                    </a:p>
                  </a:txBody>
                  <a:tcPr marL="274320" marT="274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8790091"/>
                  </a:ext>
                </a:extLst>
              </a:tr>
              <a:tr h="2599957">
                <a:tc>
                  <a:txBody>
                    <a:bodyPr/>
                    <a:lstStyle/>
                    <a:p>
                      <a:pPr algn="l">
                        <a:lnSpc>
                          <a:spcPct val="150000"/>
                        </a:lnSpc>
                      </a:pPr>
                      <a:r>
                        <a:rPr lang="en-US" sz="1300" b="1" dirty="0">
                          <a:solidFill>
                            <a:srgbClr val="4D4D4D"/>
                          </a:solidFill>
                          <a:highlight>
                            <a:srgbClr val="FFFFFF"/>
                          </a:highlight>
                          <a:latin typeface="Century Gothic" panose="020B0502020202020204" pitchFamily="34" charset="0"/>
                        </a:rPr>
                        <a:t>Buckingham Law</a:t>
                      </a:r>
                    </a:p>
                    <a:p>
                      <a:r>
                        <a:rPr lang="en-US" sz="1300" dirty="0">
                          <a:solidFill>
                            <a:srgbClr val="949490"/>
                          </a:solidFill>
                          <a:highlight>
                            <a:srgbClr val="FFFFFF"/>
                          </a:highlight>
                          <a:latin typeface="Century Gothic" panose="020B0502020202020204" pitchFamily="34" charset="0"/>
                        </a:rPr>
                        <a:t>81 Bond St.</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John's, NL A1C 1T2</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709-739-6688</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buckinghamlaw.ca</a:t>
                      </a:r>
                    </a:p>
                    <a:p>
                      <a:endParaRPr lang="en-US" sz="1300" dirty="0">
                        <a:solidFill>
                          <a:srgbClr val="949490"/>
                        </a:solidFill>
                        <a:highlight>
                          <a:srgbClr val="FFFFFF"/>
                        </a:highlight>
                        <a:latin typeface="Century Gothic" panose="020B0502020202020204" pitchFamily="34" charset="0"/>
                      </a:endParaRPr>
                    </a:p>
                    <a:p>
                      <a:endParaRPr lang="en-US" sz="1300" dirty="0">
                        <a:solidFill>
                          <a:srgbClr val="949490"/>
                        </a:solidFill>
                        <a:highlight>
                          <a:srgbClr val="FFFFFF"/>
                        </a:highlight>
                        <a:latin typeface="Century Gothic" panose="020B0502020202020204" pitchFamily="34" charset="0"/>
                      </a:endParaRPr>
                    </a:p>
                  </a:txBody>
                  <a:tcPr marL="274320" marT="274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en-US" sz="1300" b="1" dirty="0">
                          <a:solidFill>
                            <a:srgbClr val="4D4D4D"/>
                          </a:solidFill>
                          <a:highlight>
                            <a:srgbClr val="FFFFFF"/>
                          </a:highlight>
                          <a:latin typeface="Century Gothic" panose="020B0502020202020204" pitchFamily="34" charset="0"/>
                        </a:rPr>
                        <a:t>Consumer Law Group</a:t>
                      </a:r>
                    </a:p>
                    <a:p>
                      <a:pPr algn="l"/>
                      <a:r>
                        <a:rPr lang="en-US" sz="1300" dirty="0">
                          <a:solidFill>
                            <a:srgbClr val="949490"/>
                          </a:solidFill>
                          <a:highlight>
                            <a:srgbClr val="FFFFFF"/>
                          </a:highlight>
                          <a:latin typeface="Century Gothic" panose="020B0502020202020204" pitchFamily="34" charset="0"/>
                        </a:rPr>
                        <a:t>1030 rue Berri, Suite 102</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Montréal, QC H2L 4C3</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514-266-7863</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clg.org</a:t>
                      </a:r>
                    </a:p>
                    <a:p>
                      <a:pPr algn="l"/>
                      <a:endParaRPr lang="en-US" sz="1300" dirty="0">
                        <a:solidFill>
                          <a:srgbClr val="949490"/>
                        </a:solidFill>
                        <a:highlight>
                          <a:srgbClr val="FFFFFF"/>
                        </a:highlight>
                        <a:latin typeface="Century Gothic" panose="020B0502020202020204" pitchFamily="34" charset="0"/>
                      </a:endParaRPr>
                    </a:p>
                    <a:p>
                      <a:endParaRPr lang="en-US" sz="1300" dirty="0"/>
                    </a:p>
                  </a:txBody>
                  <a:tcPr marL="274320" marT="274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US" sz="1300" b="1" dirty="0">
                          <a:solidFill>
                            <a:srgbClr val="4D4D4D"/>
                          </a:solidFill>
                          <a:highlight>
                            <a:srgbClr val="FFFFFF"/>
                          </a:highlight>
                          <a:latin typeface="Century Gothic" panose="020B0502020202020204" pitchFamily="34" charset="0"/>
                        </a:rPr>
                        <a:t>Valent Legal</a:t>
                      </a:r>
                    </a:p>
                    <a:p>
                      <a:r>
                        <a:rPr lang="en-US" sz="1300" dirty="0">
                          <a:solidFill>
                            <a:srgbClr val="949490"/>
                          </a:solidFill>
                          <a:highlight>
                            <a:srgbClr val="FFFFFF"/>
                          </a:highlight>
                          <a:latin typeface="Century Gothic" panose="020B0502020202020204" pitchFamily="34" charset="0"/>
                        </a:rPr>
                        <a:t>401-1741 Brunswick St.</a:t>
                      </a:r>
                    </a:p>
                    <a:p>
                      <a:r>
                        <a:rPr lang="en-US" sz="1300" dirty="0">
                          <a:solidFill>
                            <a:srgbClr val="949490"/>
                          </a:solidFill>
                          <a:highlight>
                            <a:srgbClr val="FFFFFF"/>
                          </a:highlight>
                          <a:latin typeface="Century Gothic" panose="020B0502020202020204" pitchFamily="34" charset="0"/>
                        </a:rPr>
                        <a:t>Halifax , NS B3J 3X8</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844-943-2532</a:t>
                      </a:r>
                      <a:br>
                        <a:rPr lang="en-US" sz="1300" dirty="0">
                          <a:solidFill>
                            <a:srgbClr val="949490"/>
                          </a:solidFill>
                          <a:highlight>
                            <a:srgbClr val="FFFFFF"/>
                          </a:highlight>
                          <a:latin typeface="Century Gothic" panose="020B0502020202020204" pitchFamily="34" charset="0"/>
                        </a:rPr>
                      </a:br>
                      <a:r>
                        <a:rPr lang="en-US" sz="1300" dirty="0">
                          <a:solidFill>
                            <a:srgbClr val="949490"/>
                          </a:solidFill>
                          <a:highlight>
                            <a:srgbClr val="FFFFFF"/>
                          </a:highlight>
                          <a:latin typeface="Century Gothic" panose="020B0502020202020204" pitchFamily="34" charset="0"/>
                        </a:rPr>
                        <a:t>valentlegal.ca</a:t>
                      </a:r>
                    </a:p>
                    <a:p>
                      <a:endParaRPr lang="en-US" sz="1300" dirty="0">
                        <a:solidFill>
                          <a:srgbClr val="949490"/>
                        </a:solidFill>
                        <a:highlight>
                          <a:srgbClr val="FFFFFF"/>
                        </a:highlight>
                        <a:latin typeface="Century Gothic" panose="020B0502020202020204" pitchFamily="34" charset="0"/>
                      </a:endParaRPr>
                    </a:p>
                    <a:p>
                      <a:endParaRPr lang="en-US" sz="1300" dirty="0">
                        <a:solidFill>
                          <a:srgbClr val="949490"/>
                        </a:solidFill>
                        <a:highlight>
                          <a:srgbClr val="FFFFFF"/>
                        </a:highlight>
                        <a:latin typeface="Century Gothic" panose="020B0502020202020204" pitchFamily="34" charset="0"/>
                      </a:endParaRPr>
                    </a:p>
                    <a:p>
                      <a:endParaRPr lang="en-US" sz="1300" dirty="0"/>
                    </a:p>
                  </a:txBody>
                  <a:tcPr marL="274320" marT="274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789111"/>
                  </a:ext>
                </a:extLst>
              </a:tr>
            </a:tbl>
          </a:graphicData>
        </a:graphic>
      </p:graphicFrame>
      <p:pic>
        <p:nvPicPr>
          <p:cNvPr id="3" name="Picture 8">
            <a:extLst>
              <a:ext uri="{FF2B5EF4-FFF2-40B4-BE49-F238E27FC236}">
                <a16:creationId xmlns:a16="http://schemas.microsoft.com/office/drawing/2014/main" id="{91201975-EFBD-0141-68E9-6109E83CD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33" y="2177637"/>
            <a:ext cx="1905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a:extLst>
              <a:ext uri="{FF2B5EF4-FFF2-40B4-BE49-F238E27FC236}">
                <a16:creationId xmlns:a16="http://schemas.microsoft.com/office/drawing/2014/main" id="{6FA815AD-666B-DC38-BFF6-B7A0F7A97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887" y="2201553"/>
            <a:ext cx="1831702" cy="4609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hilips CPAP Class Action">
            <a:extLst>
              <a:ext uri="{FF2B5EF4-FFF2-40B4-BE49-F238E27FC236}">
                <a16:creationId xmlns:a16="http://schemas.microsoft.com/office/drawing/2014/main" id="{C03BCA4C-B3CF-D5D4-D98C-E36FD0918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875" y="5992954"/>
            <a:ext cx="3930249" cy="809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772AA10-B56F-F8E8-E772-4BA3A4DC2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398" y="4719177"/>
            <a:ext cx="2049132" cy="5737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3D2E6120-4472-E4FD-E818-2732F169A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4523" y="4781807"/>
            <a:ext cx="2206221" cy="4302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71075AB-8EC4-1F4C-2BF4-180C5F683C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4472" y="4744548"/>
            <a:ext cx="1673199" cy="598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and black text&#10;&#10;AI-generated content may be incorrect.">
            <a:extLst>
              <a:ext uri="{FF2B5EF4-FFF2-40B4-BE49-F238E27FC236}">
                <a16:creationId xmlns:a16="http://schemas.microsoft.com/office/drawing/2014/main" id="{9E078F32-F3B2-331F-19FD-8E46311CA9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2121" y="2177637"/>
            <a:ext cx="2707755" cy="480909"/>
          </a:xfrm>
          <a:prstGeom prst="rect">
            <a:avLst/>
          </a:prstGeom>
        </p:spPr>
      </p:pic>
    </p:spTree>
    <p:extLst>
      <p:ext uri="{BB962C8B-B14F-4D97-AF65-F5344CB8AC3E}">
        <p14:creationId xmlns:p14="http://schemas.microsoft.com/office/powerpoint/2010/main" val="221825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89F107-EB03-0AE7-717A-26B2FA78EE63}"/>
              </a:ext>
            </a:extLst>
          </p:cNvPr>
          <p:cNvPicPr>
            <a:picLocks noGrp="1" noChangeAspect="1"/>
          </p:cNvPicPr>
          <p:nvPr>
            <p:ph idx="1"/>
          </p:nvPr>
        </p:nvPicPr>
        <p:blipFill rotWithShape="1">
          <a:blip r:embed="rId2"/>
          <a:srcRect t="2205" r="-190" b="11330"/>
          <a:stretch/>
        </p:blipFill>
        <p:spPr>
          <a:xfrm>
            <a:off x="2782865" y="-25053"/>
            <a:ext cx="6626269" cy="6858001"/>
          </a:xfrm>
        </p:spPr>
      </p:pic>
    </p:spTree>
    <p:extLst>
      <p:ext uri="{BB962C8B-B14F-4D97-AF65-F5344CB8AC3E}">
        <p14:creationId xmlns:p14="http://schemas.microsoft.com/office/powerpoint/2010/main" val="1375217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a cpap machine&#10;&#10;Description automatically generated">
            <a:extLst>
              <a:ext uri="{FF2B5EF4-FFF2-40B4-BE49-F238E27FC236}">
                <a16:creationId xmlns:a16="http://schemas.microsoft.com/office/drawing/2014/main" id="{A557A5D5-7B8D-E891-864B-4965FAB1EA8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t="13667" b="-78"/>
          <a:stretch/>
        </p:blipFill>
        <p:spPr>
          <a:xfrm>
            <a:off x="-120316" y="-162838"/>
            <a:ext cx="12432631" cy="7020838"/>
          </a:xfrm>
          <a:prstGeom prst="rect">
            <a:avLst/>
          </a:prstGeom>
        </p:spPr>
      </p:pic>
      <p:sp>
        <p:nvSpPr>
          <p:cNvPr id="5" name="TextBox 4">
            <a:extLst>
              <a:ext uri="{FF2B5EF4-FFF2-40B4-BE49-F238E27FC236}">
                <a16:creationId xmlns:a16="http://schemas.microsoft.com/office/drawing/2014/main" id="{A74F4F4F-05A0-D611-265C-73CE8AF2E6FE}"/>
              </a:ext>
            </a:extLst>
          </p:cNvPr>
          <p:cNvSpPr txBox="1"/>
          <p:nvPr/>
        </p:nvSpPr>
        <p:spPr>
          <a:xfrm>
            <a:off x="847594" y="2711642"/>
            <a:ext cx="10484285" cy="830997"/>
          </a:xfrm>
          <a:prstGeom prst="rect">
            <a:avLst/>
          </a:prstGeom>
          <a:noFill/>
        </p:spPr>
        <p:txBody>
          <a:bodyPr wrap="square" rtlCol="0">
            <a:spAutoFit/>
          </a:bodyPr>
          <a:lstStyle/>
          <a:p>
            <a:r>
              <a:rPr lang="en-US" sz="4800" b="1" dirty="0">
                <a:solidFill>
                  <a:schemeClr val="bg1"/>
                </a:solidFill>
                <a:latin typeface="Century Gothic" panose="020B0502020202020204" pitchFamily="34" charset="0"/>
              </a:rPr>
              <a:t>ACTION COLLECTIVE PHILIPS </a:t>
            </a:r>
            <a:r>
              <a:rPr lang="en-US" sz="4800" b="1" dirty="0">
                <a:solidFill>
                  <a:srgbClr val="92D050"/>
                </a:solidFill>
                <a:latin typeface="Century Gothic" panose="020B0502020202020204" pitchFamily="34" charset="0"/>
              </a:rPr>
              <a:t>CPAP</a:t>
            </a:r>
          </a:p>
        </p:txBody>
      </p:sp>
      <p:cxnSp>
        <p:nvCxnSpPr>
          <p:cNvPr id="7" name="Straight Connector 6">
            <a:extLst>
              <a:ext uri="{FF2B5EF4-FFF2-40B4-BE49-F238E27FC236}">
                <a16:creationId xmlns:a16="http://schemas.microsoft.com/office/drawing/2014/main" id="{20971602-F2FB-3DE1-AC87-08D0BF04C67E}"/>
              </a:ext>
            </a:extLst>
          </p:cNvPr>
          <p:cNvCxnSpPr>
            <a:cxnSpLocks/>
          </p:cNvCxnSpPr>
          <p:nvPr/>
        </p:nvCxnSpPr>
        <p:spPr>
          <a:xfrm>
            <a:off x="847594" y="2242160"/>
            <a:ext cx="1047175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AA0787E-A49C-318F-CF1C-B688408DB4B2}"/>
              </a:ext>
            </a:extLst>
          </p:cNvPr>
          <p:cNvCxnSpPr>
            <a:cxnSpLocks/>
          </p:cNvCxnSpPr>
          <p:nvPr/>
        </p:nvCxnSpPr>
        <p:spPr>
          <a:xfrm>
            <a:off x="860120" y="4486407"/>
            <a:ext cx="1047175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E6CE604-97C6-983E-D3D8-8E8091713F3E}"/>
              </a:ext>
            </a:extLst>
          </p:cNvPr>
          <p:cNvSpPr txBox="1"/>
          <p:nvPr/>
        </p:nvSpPr>
        <p:spPr>
          <a:xfrm>
            <a:off x="3570051" y="3599024"/>
            <a:ext cx="6449438" cy="830997"/>
          </a:xfrm>
          <a:prstGeom prst="rect">
            <a:avLst/>
          </a:prstGeom>
          <a:noFill/>
        </p:spPr>
        <p:txBody>
          <a:bodyPr wrap="square" rtlCol="0">
            <a:spAutoFit/>
          </a:bodyPr>
          <a:lstStyle/>
          <a:p>
            <a:pPr algn="ctr"/>
            <a:r>
              <a:rPr lang="en-US" sz="2400" b="1" dirty="0" err="1">
                <a:solidFill>
                  <a:schemeClr val="bg1"/>
                </a:solidFill>
                <a:latin typeface="Century Gothic" panose="020B0502020202020204" pitchFamily="34" charset="0"/>
              </a:rPr>
              <a:t>Mairie</a:t>
            </a:r>
            <a:r>
              <a:rPr lang="en-US" sz="2400" b="1" dirty="0">
                <a:solidFill>
                  <a:schemeClr val="bg1"/>
                </a:solidFill>
                <a:latin typeface="Century Gothic" panose="020B0502020202020204" pitchFamily="34" charset="0"/>
              </a:rPr>
              <a:t> sur le </a:t>
            </a:r>
            <a:r>
              <a:rPr lang="en-US" sz="2400" b="1" dirty="0" err="1">
                <a:solidFill>
                  <a:schemeClr val="bg1"/>
                </a:solidFill>
                <a:latin typeface="Century Gothic" panose="020B0502020202020204" pitchFamily="34" charset="0"/>
              </a:rPr>
              <a:t>règlement</a:t>
            </a:r>
            <a:r>
              <a:rPr lang="en-US" sz="2400" b="1" dirty="0">
                <a:solidFill>
                  <a:schemeClr val="bg1"/>
                </a:solidFill>
                <a:latin typeface="Century Gothic" panose="020B0502020202020204" pitchFamily="34" charset="0"/>
              </a:rPr>
              <a:t> </a:t>
            </a:r>
            <a:r>
              <a:rPr lang="en-US" sz="2400" b="1" dirty="0" err="1">
                <a:solidFill>
                  <a:schemeClr val="bg1"/>
                </a:solidFill>
                <a:latin typeface="Century Gothic" panose="020B0502020202020204" pitchFamily="34" charset="0"/>
              </a:rPr>
              <a:t>concernant</a:t>
            </a:r>
            <a:r>
              <a:rPr lang="en-US" sz="2400" b="1" dirty="0">
                <a:solidFill>
                  <a:schemeClr val="bg1"/>
                </a:solidFill>
                <a:latin typeface="Century Gothic" panose="020B0502020202020204" pitchFamily="34" charset="0"/>
              </a:rPr>
              <a:t> les </a:t>
            </a:r>
            <a:r>
              <a:rPr lang="en-US" sz="2400" b="1" dirty="0" err="1">
                <a:solidFill>
                  <a:schemeClr val="bg1"/>
                </a:solidFill>
                <a:latin typeface="Century Gothic" panose="020B0502020202020204" pitchFamily="34" charset="0"/>
              </a:rPr>
              <a:t>pertes</a:t>
            </a:r>
            <a:r>
              <a:rPr lang="en-US" sz="2400" b="1" dirty="0">
                <a:solidFill>
                  <a:schemeClr val="bg1"/>
                </a:solidFill>
                <a:latin typeface="Century Gothic" panose="020B0502020202020204" pitchFamily="34" charset="0"/>
              </a:rPr>
              <a:t> </a:t>
            </a:r>
            <a:r>
              <a:rPr lang="en-US" sz="2400" b="1" dirty="0" err="1">
                <a:solidFill>
                  <a:schemeClr val="bg1"/>
                </a:solidFill>
                <a:latin typeface="Century Gothic" panose="020B0502020202020204" pitchFamily="34" charset="0"/>
              </a:rPr>
              <a:t>économiques</a:t>
            </a:r>
            <a:r>
              <a:rPr lang="en-US" sz="24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277167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camera&#10;&#10;Description automatically generated with medium confidence">
            <a:extLst>
              <a:ext uri="{FF2B5EF4-FFF2-40B4-BE49-F238E27FC236}">
                <a16:creationId xmlns:a16="http://schemas.microsoft.com/office/drawing/2014/main" id="{D6CBEEDB-2075-4795-9EAB-8B708A9F8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711" y="3947274"/>
            <a:ext cx="5177180" cy="2910726"/>
          </a:xfrm>
          <a:prstGeom prst="rect">
            <a:avLst/>
          </a:prstGeom>
        </p:spPr>
      </p:pic>
      <p:sp>
        <p:nvSpPr>
          <p:cNvPr id="4" name="TextBox 3">
            <a:extLst>
              <a:ext uri="{FF2B5EF4-FFF2-40B4-BE49-F238E27FC236}">
                <a16:creationId xmlns:a16="http://schemas.microsoft.com/office/drawing/2014/main" id="{4D0E105C-181E-819F-AD22-2E9C91E946CF}"/>
              </a:ext>
            </a:extLst>
          </p:cNvPr>
          <p:cNvSpPr txBox="1"/>
          <p:nvPr/>
        </p:nvSpPr>
        <p:spPr>
          <a:xfrm>
            <a:off x="940404" y="933661"/>
            <a:ext cx="10397738" cy="3256148"/>
          </a:xfrm>
          <a:prstGeom prst="rect">
            <a:avLst/>
          </a:prstGeom>
          <a:noFill/>
        </p:spPr>
        <p:txBody>
          <a:bodyPr wrap="square">
            <a:spAutoFit/>
          </a:bodyPr>
          <a:lstStyle/>
          <a:p>
            <a:r>
              <a:rPr lang="en-US" sz="3200" b="1" dirty="0">
                <a:latin typeface="Century Gothic" panose="020B0502020202020204" pitchFamily="34" charset="0"/>
              </a:rPr>
              <a:t>Les </a:t>
            </a:r>
            <a:r>
              <a:rPr lang="en-US" sz="3200" b="1" dirty="0" err="1">
                <a:latin typeface="Century Gothic" panose="020B0502020202020204" pitchFamily="34" charset="0"/>
              </a:rPr>
              <a:t>Appareils</a:t>
            </a:r>
            <a:r>
              <a:rPr lang="en-US" sz="3200" b="1" dirty="0">
                <a:latin typeface="Century Gothic" panose="020B0502020202020204" pitchFamily="34" charset="0"/>
              </a:rPr>
              <a:t> </a:t>
            </a:r>
            <a:r>
              <a:rPr lang="en-US" sz="3200" b="1" dirty="0" err="1">
                <a:latin typeface="Century Gothic" panose="020B0502020202020204" pitchFamily="34" charset="0"/>
              </a:rPr>
              <a:t>Rappelés</a:t>
            </a:r>
            <a:br>
              <a:rPr lang="en-US" sz="3200" b="1" dirty="0">
                <a:latin typeface="Century Gothic" panose="020B0502020202020204" pitchFamily="34" charset="0"/>
              </a:rPr>
            </a:br>
            <a:endParaRPr lang="en-US" sz="12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n-US" sz="2200" dirty="0">
                <a:latin typeface="Century Gothic" panose="020B0502020202020204" pitchFamily="34" charset="0"/>
              </a:rPr>
              <a:t>Ceci </a:t>
            </a:r>
            <a:r>
              <a:rPr lang="en-US" sz="2200" dirty="0" err="1">
                <a:latin typeface="Century Gothic" panose="020B0502020202020204" pitchFamily="34" charset="0"/>
              </a:rPr>
              <a:t>est</a:t>
            </a:r>
            <a:r>
              <a:rPr lang="en-US" sz="2200" dirty="0">
                <a:latin typeface="Century Gothic" panose="020B0502020202020204" pitchFamily="34" charset="0"/>
              </a:rPr>
              <a:t> </a:t>
            </a:r>
            <a:r>
              <a:rPr lang="en-US" sz="2200" dirty="0" err="1">
                <a:latin typeface="Century Gothic" panose="020B0502020202020204" pitchFamily="34" charset="0"/>
              </a:rPr>
              <a:t>une</a:t>
            </a:r>
            <a:r>
              <a:rPr lang="en-US" sz="2200" dirty="0">
                <a:latin typeface="Century Gothic" panose="020B0502020202020204" pitchFamily="34" charset="0"/>
              </a:rPr>
              <a:t> action collective </a:t>
            </a:r>
            <a:r>
              <a:rPr lang="en-US" sz="2200" dirty="0" err="1">
                <a:latin typeface="Century Gothic" panose="020B0502020202020204" pitchFamily="34" charset="0"/>
              </a:rPr>
              <a:t>proposée</a:t>
            </a:r>
            <a:r>
              <a:rPr lang="en-US" sz="2200" dirty="0">
                <a:latin typeface="Century Gothic" panose="020B0502020202020204" pitchFamily="34" charset="0"/>
              </a:rPr>
              <a:t> concernant les ventilateurs à pression positive continue ("</a:t>
            </a:r>
            <a:r>
              <a:rPr lang="en-US" sz="2200" b="1" dirty="0">
                <a:latin typeface="Century Gothic" panose="020B0502020202020204" pitchFamily="34" charset="0"/>
              </a:rPr>
              <a:t>CPAP</a:t>
            </a:r>
            <a:r>
              <a:rPr lang="en-US" sz="2200" dirty="0">
                <a:latin typeface="Century Gothic" panose="020B0502020202020204" pitchFamily="34" charset="0"/>
              </a:rPr>
              <a:t>"), à pression positive à deux </a:t>
            </a:r>
            <a:r>
              <a:rPr lang="en-US" sz="2200" dirty="0" err="1">
                <a:latin typeface="Century Gothic" panose="020B0502020202020204" pitchFamily="34" charset="0"/>
              </a:rPr>
              <a:t>niveaux</a:t>
            </a:r>
            <a:r>
              <a:rPr lang="en-US" sz="2200" dirty="0">
                <a:latin typeface="Century Gothic" panose="020B0502020202020204" pitchFamily="34" charset="0"/>
              </a:rPr>
              <a:t> ("</a:t>
            </a:r>
            <a:r>
              <a:rPr lang="en-US" sz="2200" b="1" dirty="0">
                <a:latin typeface="Century Gothic" panose="020B0502020202020204" pitchFamily="34" charset="0"/>
              </a:rPr>
              <a:t>BIPAP</a:t>
            </a:r>
            <a:r>
              <a:rPr lang="en-US" sz="2200" dirty="0">
                <a:latin typeface="Century Gothic" panose="020B0502020202020204" pitchFamily="34" charset="0"/>
              </a:rPr>
              <a:t>") et les ventilateurs </a:t>
            </a:r>
            <a:r>
              <a:rPr lang="en-US" sz="2200" dirty="0" err="1">
                <a:latin typeface="Century Gothic" panose="020B0502020202020204" pitchFamily="34" charset="0"/>
              </a:rPr>
              <a:t>mécaniques</a:t>
            </a:r>
            <a:r>
              <a:rPr lang="en-US" sz="2200" dirty="0">
                <a:latin typeface="Century Gothic" panose="020B0502020202020204" pitchFamily="34" charset="0"/>
              </a:rPr>
              <a:t> (collectivement, les “</a:t>
            </a:r>
            <a:r>
              <a:rPr lang="en-US" sz="2200" b="1" dirty="0" err="1">
                <a:latin typeface="Century Gothic" panose="020B0502020202020204" pitchFamily="34" charset="0"/>
              </a:rPr>
              <a:t>Appareils</a:t>
            </a:r>
            <a:r>
              <a:rPr lang="en-US" sz="2200" b="1" dirty="0">
                <a:latin typeface="Century Gothic" panose="020B0502020202020204" pitchFamily="34" charset="0"/>
              </a:rPr>
              <a:t> </a:t>
            </a:r>
            <a:r>
              <a:rPr lang="en-US" sz="2200" b="1" dirty="0" err="1">
                <a:latin typeface="Century Gothic" panose="020B0502020202020204" pitchFamily="34" charset="0"/>
              </a:rPr>
              <a:t>Rappelés</a:t>
            </a:r>
            <a:r>
              <a:rPr lang="en-US" sz="2200" dirty="0">
                <a:latin typeface="Century Gothic" panose="020B0502020202020204" pitchFamily="34" charset="0"/>
              </a:rPr>
              <a:t>") fabriqués par les défendeurs avec une mousse </a:t>
            </a:r>
            <a:r>
              <a:rPr lang="en-US" sz="2200" dirty="0" err="1">
                <a:latin typeface="Century Gothic" panose="020B0502020202020204" pitchFamily="34" charset="0"/>
              </a:rPr>
              <a:t>insonorisante</a:t>
            </a:r>
            <a:r>
              <a:rPr lang="en-US" sz="2200" dirty="0">
                <a:latin typeface="Century Gothic" panose="020B0502020202020204" pitchFamily="34" charset="0"/>
              </a:rPr>
              <a:t> en polyuréthane à base de polyester (“</a:t>
            </a:r>
            <a:r>
              <a:rPr lang="en-US" sz="2200" b="1" dirty="0">
                <a:latin typeface="Century Gothic" panose="020B0502020202020204" pitchFamily="34" charset="0"/>
              </a:rPr>
              <a:t>mousse PE-PUR</a:t>
            </a:r>
            <a:r>
              <a:rPr lang="en-US" sz="2200" dirty="0">
                <a:latin typeface="Century Gothic" panose="020B0502020202020204" pitchFamily="34" charset="0"/>
              </a:rPr>
              <a:t>").</a:t>
            </a:r>
            <a:endParaRPr lang="en-US" sz="2200" dirty="0"/>
          </a:p>
        </p:txBody>
      </p:sp>
      <p:cxnSp>
        <p:nvCxnSpPr>
          <p:cNvPr id="5" name="Straight Connector 4">
            <a:extLst>
              <a:ext uri="{FF2B5EF4-FFF2-40B4-BE49-F238E27FC236}">
                <a16:creationId xmlns:a16="http://schemas.microsoft.com/office/drawing/2014/main" id="{78DF4072-64BC-1DDA-EA4C-9856ACE7D083}"/>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3892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0B2DA-C3BA-6FA3-469D-D4F11F19FCA1}"/>
            </a:ext>
          </a:extLst>
        </p:cNvPr>
        <p:cNvGrpSpPr/>
        <p:nvPr/>
      </p:nvGrpSpPr>
      <p:grpSpPr>
        <a:xfrm>
          <a:off x="0" y="0"/>
          <a:ext cx="0" cy="0"/>
          <a:chOff x="0" y="0"/>
          <a:chExt cx="0" cy="0"/>
        </a:xfrm>
      </p:grpSpPr>
      <p:pic>
        <p:nvPicPr>
          <p:cNvPr id="1028" name="Picture 4" descr="920+ Clip Art Of Sick Old Man Stock Illustrations, Royalty-Free Vector  Graphics &amp; Clip Art - iStock">
            <a:extLst>
              <a:ext uri="{FF2B5EF4-FFF2-40B4-BE49-F238E27FC236}">
                <a16:creationId xmlns:a16="http://schemas.microsoft.com/office/drawing/2014/main" id="{F7132ED0-0143-A186-0C03-48A54D24E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870" y="3429000"/>
            <a:ext cx="4572000" cy="32347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945468-B341-1509-BB20-6DDCED6634F5}"/>
              </a:ext>
            </a:extLst>
          </p:cNvPr>
          <p:cNvSpPr txBox="1"/>
          <p:nvPr/>
        </p:nvSpPr>
        <p:spPr>
          <a:xfrm>
            <a:off x="940404" y="933661"/>
            <a:ext cx="10397738" cy="2828531"/>
          </a:xfrm>
          <a:prstGeom prst="rect">
            <a:avLst/>
          </a:prstGeom>
          <a:noFill/>
        </p:spPr>
        <p:txBody>
          <a:bodyPr wrap="square">
            <a:spAutoFit/>
          </a:bodyPr>
          <a:lstStyle/>
          <a:p>
            <a:r>
              <a:rPr lang="en-US" sz="3200" b="1" dirty="0">
                <a:latin typeface="Century Gothic" panose="020B0502020202020204" pitchFamily="34" charset="0"/>
              </a:rPr>
              <a:t>Qu'est-ce qui est couvert par le règlement ?</a:t>
            </a:r>
            <a:endParaRPr lang="en-US" sz="2200" dirty="0">
              <a:latin typeface="Century Gothic" panose="020B0502020202020204" pitchFamily="34" charset="0"/>
            </a:endParaRPr>
          </a:p>
          <a:p>
            <a:pPr algn="just">
              <a:lnSpc>
                <a:spcPct val="150000"/>
              </a:lnSpc>
            </a:pPr>
            <a:endParaRPr lang="en-US" sz="12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n-US" sz="2200" dirty="0">
                <a:latin typeface="Century Gothic" panose="020B0502020202020204" pitchFamily="34" charset="0"/>
              </a:rPr>
              <a:t>Ce règlement </a:t>
            </a:r>
            <a:r>
              <a:rPr lang="en-US" sz="2200" b="1" u="sng" dirty="0">
                <a:latin typeface="Century Gothic" panose="020B0502020202020204" pitchFamily="34" charset="0"/>
              </a:rPr>
              <a:t>ne couvre que les pertes économiques</a:t>
            </a:r>
            <a:r>
              <a:rPr lang="en-US" sz="2200" dirty="0">
                <a:latin typeface="Century Gothic" panose="020B0502020202020204" pitchFamily="34" charset="0"/>
              </a:rPr>
              <a:t>. Les </a:t>
            </a:r>
            <a:r>
              <a:rPr lang="en-US" sz="2200" dirty="0" err="1">
                <a:latin typeface="Century Gothic" panose="020B0502020202020204" pitchFamily="34" charset="0"/>
              </a:rPr>
              <a:t>pertes</a:t>
            </a:r>
            <a:r>
              <a:rPr lang="en-US" sz="2200" dirty="0">
                <a:latin typeface="Century Gothic" panose="020B0502020202020204" pitchFamily="34" charset="0"/>
              </a:rPr>
              <a:t> </a:t>
            </a:r>
            <a:r>
              <a:rPr lang="en-US" sz="2200" dirty="0" err="1">
                <a:latin typeface="Century Gothic" panose="020B0502020202020204" pitchFamily="34" charset="0"/>
              </a:rPr>
              <a:t>économiques</a:t>
            </a:r>
            <a:r>
              <a:rPr lang="en-US" sz="2200" dirty="0">
                <a:latin typeface="Century Gothic" panose="020B0502020202020204" pitchFamily="34" charset="0"/>
              </a:rPr>
              <a:t> </a:t>
            </a:r>
            <a:r>
              <a:rPr lang="en-US" sz="2200" dirty="0" err="1">
                <a:latin typeface="Century Gothic" panose="020B0502020202020204" pitchFamily="34" charset="0"/>
              </a:rPr>
              <a:t>comprennent</a:t>
            </a:r>
            <a:r>
              <a:rPr lang="en-US" sz="2200" dirty="0">
                <a:latin typeface="Century Gothic" panose="020B0502020202020204" pitchFamily="34" charset="0"/>
              </a:rPr>
              <a:t> le temps et les </a:t>
            </a:r>
            <a:r>
              <a:rPr lang="en-US" sz="2200" dirty="0" err="1">
                <a:latin typeface="Century Gothic" panose="020B0502020202020204" pitchFamily="34" charset="0"/>
              </a:rPr>
              <a:t>inconvenients</a:t>
            </a:r>
            <a:r>
              <a:rPr lang="en-US" sz="2200" dirty="0">
                <a:latin typeface="Century Gothic" panose="020B0502020202020204" pitchFamily="34" charset="0"/>
              </a:rPr>
              <a:t> des members du </a:t>
            </a:r>
            <a:r>
              <a:rPr lang="en-US" sz="2200" dirty="0" err="1">
                <a:latin typeface="Century Gothic" panose="020B0502020202020204" pitchFamily="34" charset="0"/>
              </a:rPr>
              <a:t>groupe</a:t>
            </a:r>
            <a:r>
              <a:rPr lang="en-US" sz="2200" dirty="0">
                <a:latin typeface="Century Gothic" panose="020B0502020202020204" pitchFamily="34" charset="0"/>
              </a:rPr>
              <a:t> </a:t>
            </a:r>
            <a:r>
              <a:rPr lang="en-US" sz="2200" dirty="0" err="1">
                <a:latin typeface="Century Gothic" panose="020B0502020202020204" pitchFamily="34" charset="0"/>
              </a:rPr>
              <a:t>en</a:t>
            </a:r>
            <a:r>
              <a:rPr lang="en-US" sz="2200" dirty="0">
                <a:latin typeface="Century Gothic" panose="020B0502020202020204" pitchFamily="34" charset="0"/>
              </a:rPr>
              <a:t> raison du rappel, et </a:t>
            </a:r>
            <a:r>
              <a:rPr lang="fr-FR" sz="2200" dirty="0">
                <a:latin typeface="Century Gothic" panose="020B0502020202020204" pitchFamily="34" charset="0"/>
              </a:rPr>
              <a:t>et le coût des appareils de replacement </a:t>
            </a:r>
            <a:r>
              <a:rPr lang="fr-FR" sz="2200" dirty="0" err="1">
                <a:latin typeface="Century Gothic" panose="020B0502020202020204" pitchFamily="34" charset="0"/>
              </a:rPr>
              <a:t>pay</a:t>
            </a:r>
            <a:r>
              <a:rPr lang="en-US" sz="2200" dirty="0" err="1">
                <a:latin typeface="Century Gothic" panose="020B0502020202020204" pitchFamily="34" charset="0"/>
              </a:rPr>
              <a:t>és</a:t>
            </a:r>
            <a:r>
              <a:rPr lang="en-US" sz="2200" dirty="0">
                <a:latin typeface="Century Gothic" panose="020B0502020202020204" pitchFamily="34" charset="0"/>
              </a:rPr>
              <a:t> par les members du </a:t>
            </a:r>
            <a:r>
              <a:rPr lang="en-US" sz="2200" dirty="0" err="1">
                <a:latin typeface="Century Gothic" panose="020B0502020202020204" pitchFamily="34" charset="0"/>
              </a:rPr>
              <a:t>groupe</a:t>
            </a:r>
            <a:r>
              <a:rPr lang="en-US" sz="2200" dirty="0">
                <a:latin typeface="Century Gothic" panose="020B0502020202020204" pitchFamily="34" charset="0"/>
              </a:rPr>
              <a:t>.</a:t>
            </a:r>
            <a:endParaRPr lang="en-US" sz="2200" b="1" u="sng" dirty="0">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DFF579E4-41F3-CE09-D12D-39ADFCC71605}"/>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7" name="Multiplication Sign 6">
            <a:extLst>
              <a:ext uri="{FF2B5EF4-FFF2-40B4-BE49-F238E27FC236}">
                <a16:creationId xmlns:a16="http://schemas.microsoft.com/office/drawing/2014/main" id="{3F5BB80E-21F6-9FED-2BE7-DC5452736152}"/>
              </a:ext>
            </a:extLst>
          </p:cNvPr>
          <p:cNvSpPr/>
          <p:nvPr/>
        </p:nvSpPr>
        <p:spPr>
          <a:xfrm>
            <a:off x="6593840" y="4225879"/>
            <a:ext cx="4349750" cy="3089321"/>
          </a:xfrm>
          <a:prstGeom prst="mathMultiply">
            <a:avLst>
              <a:gd name="adj1" fmla="val 12867"/>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0" name="Picture 6" descr="Sorry Inconvenience Stock Illustrations – 33 Sorry Inconvenience Stock  Illustrations, Vectors &amp; Clipart - Dreamstime">
            <a:extLst>
              <a:ext uri="{FF2B5EF4-FFF2-40B4-BE49-F238E27FC236}">
                <a16:creationId xmlns:a16="http://schemas.microsoft.com/office/drawing/2014/main" id="{4C612E1B-5090-2B26-C94F-52E8E1964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091" y="3782825"/>
            <a:ext cx="3474720" cy="23150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heckmark PNG, Checkmark Transparent Background - FreeIconsPNG">
            <a:extLst>
              <a:ext uri="{FF2B5EF4-FFF2-40B4-BE49-F238E27FC236}">
                <a16:creationId xmlns:a16="http://schemas.microsoft.com/office/drawing/2014/main" id="{DE3A79F4-5B4A-6999-FC8D-EF8C5090B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79" y="3865539"/>
            <a:ext cx="3048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97135-16D8-ABEF-EAF9-D8AC0323A7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82DA41-5346-D7E2-0DA7-420CE60AE91C}"/>
              </a:ext>
            </a:extLst>
          </p:cNvPr>
          <p:cNvSpPr txBox="1"/>
          <p:nvPr/>
        </p:nvSpPr>
        <p:spPr>
          <a:xfrm>
            <a:off x="853858" y="933661"/>
            <a:ext cx="10484284" cy="4743158"/>
          </a:xfrm>
          <a:prstGeom prst="rect">
            <a:avLst/>
          </a:prstGeom>
          <a:noFill/>
        </p:spPr>
        <p:txBody>
          <a:bodyPr wrap="square">
            <a:spAutoFit/>
          </a:bodyPr>
          <a:lstStyle/>
          <a:p>
            <a:r>
              <a:rPr lang="en-US" sz="3200" b="1" dirty="0">
                <a:latin typeface="Century Gothic" panose="020B0502020202020204" pitchFamily="34" charset="0"/>
              </a:rPr>
              <a:t>Qu'est-ce qui n'est pas couvert par le règlement ?</a:t>
            </a:r>
            <a:endParaRPr lang="en-US" sz="2200" dirty="0">
              <a:latin typeface="Century Gothic" panose="020B0502020202020204" pitchFamily="34" charset="0"/>
            </a:endParaRPr>
          </a:p>
          <a:p>
            <a:pPr algn="just">
              <a:lnSpc>
                <a:spcPct val="150000"/>
              </a:lnSpc>
            </a:pPr>
            <a:endParaRPr lang="en-US" sz="12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n-US" sz="2200" dirty="0">
                <a:latin typeface="Century Gothic" panose="020B0502020202020204" pitchFamily="34" charset="0"/>
              </a:rPr>
              <a:t>Ce règlement </a:t>
            </a:r>
            <a:r>
              <a:rPr lang="en-US" sz="2200" b="1" u="sng" dirty="0">
                <a:latin typeface="Century Gothic" panose="020B0502020202020204" pitchFamily="34" charset="0"/>
              </a:rPr>
              <a:t>ne couvre pas les réclamations pour dommages corporels </a:t>
            </a:r>
            <a:r>
              <a:rPr lang="en-US" sz="2200" dirty="0">
                <a:latin typeface="Century Gothic" panose="020B0502020202020204" pitchFamily="34" charset="0"/>
              </a:rPr>
              <a:t>résultant de l'utilisation des </a:t>
            </a:r>
            <a:r>
              <a:rPr lang="en-US" sz="2200" dirty="0" err="1">
                <a:latin typeface="Century Gothic" panose="020B0502020202020204" pitchFamily="34" charset="0"/>
              </a:rPr>
              <a:t>Appareils</a:t>
            </a:r>
            <a:r>
              <a:rPr lang="en-US" sz="2200" dirty="0">
                <a:latin typeface="Century Gothic" panose="020B0502020202020204" pitchFamily="34" charset="0"/>
              </a:rPr>
              <a:t> </a:t>
            </a:r>
            <a:r>
              <a:rPr lang="en-US" sz="2200" dirty="0" err="1">
                <a:latin typeface="Century Gothic" panose="020B0502020202020204" pitchFamily="34" charset="0"/>
              </a:rPr>
              <a:t>Rappelés</a:t>
            </a:r>
            <a:r>
              <a:rPr lang="en-US" sz="2200" dirty="0">
                <a:latin typeface="Century Gothic" panose="020B0502020202020204" pitchFamily="34" charset="0"/>
              </a:rPr>
              <a:t>.</a:t>
            </a:r>
          </a:p>
          <a:p>
            <a:pPr marL="800100" lvl="1" indent="-342900" algn="just">
              <a:lnSpc>
                <a:spcPct val="150000"/>
              </a:lnSpc>
              <a:buFont typeface="Arial" panose="020B0604020202020204" pitchFamily="34" charset="0"/>
              <a:buChar char="•"/>
            </a:pPr>
            <a:r>
              <a:rPr lang="en-US" dirty="0">
                <a:latin typeface="Century Gothic" panose="020B0502020202020204" pitchFamily="34" charset="0"/>
              </a:rPr>
              <a:t>Les réclamations pour dommages corporels ne sont pas incluses car les défendeurs ont refusé de </a:t>
            </a:r>
            <a:r>
              <a:rPr lang="en-US" dirty="0" err="1">
                <a:latin typeface="Century Gothic" panose="020B0502020202020204" pitchFamily="34" charset="0"/>
              </a:rPr>
              <a:t>négocier</a:t>
            </a:r>
            <a:r>
              <a:rPr lang="en-US" dirty="0">
                <a:latin typeface="Century Gothic" panose="020B0502020202020204" pitchFamily="34" charset="0"/>
              </a:rPr>
              <a:t> </a:t>
            </a:r>
            <a:r>
              <a:rPr lang="en-US" dirty="0" err="1">
                <a:latin typeface="Century Gothic" panose="020B0502020202020204" pitchFamily="34" charset="0"/>
              </a:rPr>
              <a:t>concernant</a:t>
            </a:r>
            <a:r>
              <a:rPr lang="en-US" dirty="0">
                <a:latin typeface="Century Gothic" panose="020B0502020202020204" pitchFamily="34" charset="0"/>
              </a:rPr>
              <a:t> ces réclamations à l'heure actuelle.</a:t>
            </a:r>
          </a:p>
          <a:p>
            <a:pPr marL="800100" lvl="1" indent="-342900" algn="just">
              <a:lnSpc>
                <a:spcPct val="150000"/>
              </a:lnSpc>
              <a:buFont typeface="Arial" panose="020B0604020202020204" pitchFamily="34" charset="0"/>
              <a:buChar char="•"/>
            </a:pPr>
            <a:r>
              <a:rPr lang="en-US" dirty="0">
                <a:latin typeface="Century Gothic" panose="020B0502020202020204" pitchFamily="34" charset="0"/>
              </a:rPr>
              <a:t>Aux États-Unis, les demandes d'indemnisation pour dommages corporels ont été </a:t>
            </a:r>
            <a:r>
              <a:rPr lang="en-US" dirty="0" err="1">
                <a:latin typeface="Century Gothic" panose="020B0502020202020204" pitchFamily="34" charset="0"/>
              </a:rPr>
              <a:t>réglées</a:t>
            </a:r>
            <a:r>
              <a:rPr lang="en-US" dirty="0">
                <a:latin typeface="Century Gothic" panose="020B0502020202020204" pitchFamily="34" charset="0"/>
              </a:rPr>
              <a:t> environ un an après les </a:t>
            </a:r>
            <a:r>
              <a:rPr lang="en-US" dirty="0" err="1">
                <a:latin typeface="Century Gothic" panose="020B0502020202020204" pitchFamily="34" charset="0"/>
              </a:rPr>
              <a:t>demandes</a:t>
            </a:r>
            <a:r>
              <a:rPr lang="en-US" dirty="0">
                <a:latin typeface="Century Gothic" panose="020B0502020202020204" pitchFamily="34" charset="0"/>
              </a:rPr>
              <a:t> </a:t>
            </a:r>
            <a:r>
              <a:rPr lang="en-US" dirty="0" err="1">
                <a:latin typeface="Century Gothic" panose="020B0502020202020204" pitchFamily="34" charset="0"/>
              </a:rPr>
              <a:t>d'indemnisation</a:t>
            </a:r>
            <a:r>
              <a:rPr lang="en-US" dirty="0">
                <a:latin typeface="Century Gothic" panose="020B0502020202020204" pitchFamily="34" charset="0"/>
              </a:rPr>
              <a:t> pour pertes économiques. Il est possible </a:t>
            </a:r>
            <a:r>
              <a:rPr lang="en-US" dirty="0" err="1">
                <a:latin typeface="Century Gothic" panose="020B0502020202020204" pitchFamily="34" charset="0"/>
              </a:rPr>
              <a:t>qu'un</a:t>
            </a:r>
            <a:r>
              <a:rPr lang="en-US" dirty="0">
                <a:latin typeface="Century Gothic" panose="020B0502020202020204" pitchFamily="34" charset="0"/>
              </a:rPr>
              <a:t> </a:t>
            </a:r>
            <a:r>
              <a:rPr lang="en-US" dirty="0" err="1">
                <a:latin typeface="Century Gothic" panose="020B0502020202020204" pitchFamily="34" charset="0"/>
              </a:rPr>
              <a:t>règlement</a:t>
            </a:r>
            <a:r>
              <a:rPr lang="en-US" dirty="0">
                <a:latin typeface="Century Gothic" panose="020B0502020202020204" pitchFamily="34" charset="0"/>
              </a:rPr>
              <a:t> similaire se produise au Canada.</a:t>
            </a:r>
          </a:p>
          <a:p>
            <a:pPr marL="800100" lvl="1" indent="-342900" algn="just">
              <a:lnSpc>
                <a:spcPct val="150000"/>
              </a:lnSpc>
              <a:buFont typeface="Arial" panose="020B0604020202020204" pitchFamily="34" charset="0"/>
              <a:buChar char="•"/>
            </a:pPr>
            <a:r>
              <a:rPr lang="en-US" dirty="0">
                <a:latin typeface="Century Gothic" panose="020B0502020202020204" pitchFamily="34" charset="0"/>
              </a:rPr>
              <a:t>Nous faisons avancer le </a:t>
            </a:r>
            <a:r>
              <a:rPr lang="en-US" dirty="0" err="1">
                <a:latin typeface="Century Gothic" panose="020B0502020202020204" pitchFamily="34" charset="0"/>
              </a:rPr>
              <a:t>litige</a:t>
            </a:r>
            <a:r>
              <a:rPr lang="en-US" dirty="0">
                <a:latin typeface="Century Gothic" panose="020B0502020202020204" pitchFamily="34" charset="0"/>
              </a:rPr>
              <a:t> </a:t>
            </a:r>
            <a:r>
              <a:rPr lang="en-US" dirty="0" err="1">
                <a:latin typeface="Century Gothic" panose="020B0502020202020204" pitchFamily="34" charset="0"/>
              </a:rPr>
              <a:t>concernant</a:t>
            </a:r>
            <a:r>
              <a:rPr lang="en-US" dirty="0">
                <a:latin typeface="Century Gothic" panose="020B0502020202020204" pitchFamily="34" charset="0"/>
              </a:rPr>
              <a:t> les plaintes pour dommages corporels en vue d'un éventuel règlement ou d'un procès. Nous </a:t>
            </a:r>
            <a:r>
              <a:rPr lang="en-US" dirty="0" err="1">
                <a:latin typeface="Century Gothic" panose="020B0502020202020204" pitchFamily="34" charset="0"/>
              </a:rPr>
              <a:t>poursuivons</a:t>
            </a:r>
            <a:r>
              <a:rPr lang="en-US" dirty="0">
                <a:latin typeface="Century Gothic" panose="020B0502020202020204" pitchFamily="34" charset="0"/>
              </a:rPr>
              <a:t> </a:t>
            </a:r>
            <a:r>
              <a:rPr lang="en-US" dirty="0" err="1">
                <a:latin typeface="Century Gothic" panose="020B0502020202020204" pitchFamily="34" charset="0"/>
              </a:rPr>
              <a:t>ces</a:t>
            </a:r>
            <a:r>
              <a:rPr lang="en-US" dirty="0">
                <a:latin typeface="Century Gothic" panose="020B0502020202020204" pitchFamily="34" charset="0"/>
              </a:rPr>
              <a:t> reclamations.</a:t>
            </a:r>
            <a:endParaRPr lang="en-US" dirty="0"/>
          </a:p>
        </p:txBody>
      </p:sp>
      <p:cxnSp>
        <p:nvCxnSpPr>
          <p:cNvPr id="5" name="Straight Connector 4">
            <a:extLst>
              <a:ext uri="{FF2B5EF4-FFF2-40B4-BE49-F238E27FC236}">
                <a16:creationId xmlns:a16="http://schemas.microsoft.com/office/drawing/2014/main" id="{ABDB4A86-4B9E-757B-2737-6CBAFE411CF2}"/>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8086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A947-676F-74FE-442E-E2A24C25E3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0E13459-0458-CD67-D2A3-65A612643491}"/>
              </a:ext>
            </a:extLst>
          </p:cNvPr>
          <p:cNvSpPr txBox="1"/>
          <p:nvPr/>
        </p:nvSpPr>
        <p:spPr>
          <a:xfrm>
            <a:off x="940404" y="1459553"/>
            <a:ext cx="4631150" cy="584775"/>
          </a:xfrm>
          <a:prstGeom prst="rect">
            <a:avLst/>
          </a:prstGeom>
          <a:noFill/>
        </p:spPr>
        <p:txBody>
          <a:bodyPr wrap="square">
            <a:spAutoFit/>
          </a:bodyPr>
          <a:lstStyle/>
          <a:p>
            <a:pPr algn="ctr"/>
            <a:r>
              <a:rPr lang="en-US" sz="3200" b="1" dirty="0">
                <a:latin typeface="Century Gothic" panose="020B0502020202020204" pitchFamily="34" charset="0"/>
              </a:rPr>
              <a:t>Proposition de règlement</a:t>
            </a:r>
            <a:endParaRPr lang="en-US" sz="2200" dirty="0"/>
          </a:p>
        </p:txBody>
      </p:sp>
      <p:cxnSp>
        <p:nvCxnSpPr>
          <p:cNvPr id="5" name="Straight Connector 4">
            <a:extLst>
              <a:ext uri="{FF2B5EF4-FFF2-40B4-BE49-F238E27FC236}">
                <a16:creationId xmlns:a16="http://schemas.microsoft.com/office/drawing/2014/main" id="{5BFA2769-141A-6949-003B-E121F8D36F6B}"/>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descr="A person lying on a bed with a tube on her face&#10;&#10;Description automatically generated">
            <a:extLst>
              <a:ext uri="{FF2B5EF4-FFF2-40B4-BE49-F238E27FC236}">
                <a16:creationId xmlns:a16="http://schemas.microsoft.com/office/drawing/2014/main" id="{959358F9-28A0-5019-7F96-FE43E56A80F7}"/>
              </a:ext>
            </a:extLst>
          </p:cNvPr>
          <p:cNvPicPr>
            <a:picLocks noChangeAspect="1"/>
          </p:cNvPicPr>
          <p:nvPr/>
        </p:nvPicPr>
        <p:blipFill rotWithShape="1">
          <a:blip r:embed="rId2">
            <a:extLst>
              <a:ext uri="{28A0092B-C50C-407E-A947-70E740481C1C}">
                <a14:useLocalDpi xmlns:a14="http://schemas.microsoft.com/office/drawing/2010/main" val="0"/>
              </a:ext>
            </a:extLst>
          </a:blip>
          <a:srcRect l="4332" t="5063" r="4145" b="9771"/>
          <a:stretch/>
        </p:blipFill>
        <p:spPr>
          <a:xfrm>
            <a:off x="940404" y="2949713"/>
            <a:ext cx="4528985" cy="2811007"/>
          </a:xfrm>
          <a:prstGeom prst="rect">
            <a:avLst/>
          </a:prstGeom>
        </p:spPr>
      </p:pic>
      <p:sp>
        <p:nvSpPr>
          <p:cNvPr id="3" name="TextBox 2">
            <a:extLst>
              <a:ext uri="{FF2B5EF4-FFF2-40B4-BE49-F238E27FC236}">
                <a16:creationId xmlns:a16="http://schemas.microsoft.com/office/drawing/2014/main" id="{A1294D2F-DBEB-9E9A-7CCE-B3BFAAC56603}"/>
              </a:ext>
            </a:extLst>
          </p:cNvPr>
          <p:cNvSpPr txBox="1"/>
          <p:nvPr/>
        </p:nvSpPr>
        <p:spPr>
          <a:xfrm>
            <a:off x="5821680" y="933661"/>
            <a:ext cx="5951220" cy="2985433"/>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Century Gothic" panose="020B0502020202020204" pitchFamily="34" charset="0"/>
              </a:rPr>
              <a:t>Philips a accepté de payer 20 000 000 $ pour résoudre les </a:t>
            </a:r>
            <a:r>
              <a:rPr lang="en-US" sz="2200" dirty="0" err="1">
                <a:latin typeface="Century Gothic" panose="020B0502020202020204" pitchFamily="34" charset="0"/>
              </a:rPr>
              <a:t>réclamations</a:t>
            </a:r>
            <a:r>
              <a:rPr lang="en-US" sz="2200" dirty="0">
                <a:latin typeface="Century Gothic" panose="020B0502020202020204" pitchFamily="34" charset="0"/>
              </a:rPr>
              <a:t> de pertes économiques.</a:t>
            </a:r>
          </a:p>
          <a:p>
            <a:pPr algn="just"/>
            <a:endParaRPr lang="en-US" sz="1200" dirty="0">
              <a:latin typeface="Century Gothic" panose="020B0502020202020204" pitchFamily="34" charset="0"/>
            </a:endParaRPr>
          </a:p>
          <a:p>
            <a:pPr marL="342900" indent="-342900" algn="just">
              <a:buFont typeface="Arial" panose="020B0604020202020204" pitchFamily="34" charset="0"/>
              <a:buChar char="•"/>
            </a:pPr>
            <a:r>
              <a:rPr lang="en-US" sz="2200" dirty="0">
                <a:latin typeface="Century Gothic" panose="020B0502020202020204" pitchFamily="34" charset="0"/>
              </a:rPr>
              <a:t>Le règlement est le fruit de plusieurs mois de négociations. Le montant obtenu est le maximum qui pouvait être obtenu par le biais du processus de négociation.</a:t>
            </a:r>
            <a:endParaRPr lang="en-US" sz="2200" dirty="0"/>
          </a:p>
        </p:txBody>
      </p:sp>
    </p:spTree>
    <p:extLst>
      <p:ext uri="{BB962C8B-B14F-4D97-AF65-F5344CB8AC3E}">
        <p14:creationId xmlns:p14="http://schemas.microsoft.com/office/powerpoint/2010/main" val="232363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66F35-5335-3326-64F5-00EF1EFCD2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69E796-C4D6-9EC4-ED66-FC5AF7C9E9C7}"/>
              </a:ext>
            </a:extLst>
          </p:cNvPr>
          <p:cNvSpPr txBox="1"/>
          <p:nvPr/>
        </p:nvSpPr>
        <p:spPr>
          <a:xfrm>
            <a:off x="853858" y="933661"/>
            <a:ext cx="10484284" cy="1969770"/>
          </a:xfrm>
          <a:prstGeom prst="rect">
            <a:avLst/>
          </a:prstGeom>
          <a:noFill/>
        </p:spPr>
        <p:txBody>
          <a:bodyPr wrap="square">
            <a:spAutoFit/>
          </a:bodyPr>
          <a:lstStyle/>
          <a:p>
            <a:r>
              <a:rPr lang="en-US" sz="3200" b="1" dirty="0">
                <a:latin typeface="Century Gothic" panose="020B0502020202020204" pitchFamily="34" charset="0"/>
              </a:rPr>
              <a:t>Philips </a:t>
            </a:r>
            <a:r>
              <a:rPr lang="en-US" sz="3200" b="1" dirty="0" err="1">
                <a:latin typeface="Century Gothic" panose="020B0502020202020204" pitchFamily="34" charset="0"/>
              </a:rPr>
              <a:t>remplace</a:t>
            </a:r>
            <a:r>
              <a:rPr lang="en-US" sz="3200" b="1" dirty="0">
                <a:latin typeface="Century Gothic" panose="020B0502020202020204" pitchFamily="34" charset="0"/>
              </a:rPr>
              <a:t> les </a:t>
            </a:r>
            <a:r>
              <a:rPr lang="en-US" sz="3200" b="1" dirty="0" err="1">
                <a:latin typeface="Century Gothic" panose="020B0502020202020204" pitchFamily="34" charset="0"/>
              </a:rPr>
              <a:t>appareils</a:t>
            </a:r>
            <a:endParaRPr lang="en-US" sz="3200" b="1" dirty="0">
              <a:latin typeface="Century Gothic" panose="020B0502020202020204" pitchFamily="34" charset="0"/>
            </a:endParaRPr>
          </a:p>
          <a:p>
            <a:endParaRPr lang="en-US" sz="1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Philips a </a:t>
            </a:r>
            <a:r>
              <a:rPr lang="en-US" sz="2200" dirty="0" err="1">
                <a:latin typeface="Century Gothic" panose="020B0502020202020204" pitchFamily="34" charset="0"/>
              </a:rPr>
              <a:t>permis</a:t>
            </a:r>
            <a:r>
              <a:rPr lang="en-US" sz="2200" dirty="0">
                <a:latin typeface="Century Gothic" panose="020B0502020202020204" pitchFamily="34" charset="0"/>
              </a:rPr>
              <a:t> aux </a:t>
            </a:r>
            <a:r>
              <a:rPr lang="en-US" sz="2200" dirty="0" err="1">
                <a:latin typeface="Century Gothic" panose="020B0502020202020204" pitchFamily="34" charset="0"/>
              </a:rPr>
              <a:t>membres</a:t>
            </a:r>
            <a:r>
              <a:rPr lang="en-US" sz="2200" dirty="0">
                <a:latin typeface="Century Gothic" panose="020B0502020202020204" pitchFamily="34" charset="0"/>
              </a:rPr>
              <a:t> du </a:t>
            </a:r>
            <a:r>
              <a:rPr lang="en-US" sz="2200" dirty="0" err="1">
                <a:latin typeface="Century Gothic" panose="020B0502020202020204" pitchFamily="34" charset="0"/>
              </a:rPr>
              <a:t>groupe</a:t>
            </a:r>
            <a:r>
              <a:rPr lang="en-US" sz="2200" dirty="0">
                <a:latin typeface="Century Gothic" panose="020B0502020202020204" pitchFamily="34" charset="0"/>
              </a:rPr>
              <a:t> de </a:t>
            </a:r>
            <a:r>
              <a:rPr lang="en-US" sz="2200" dirty="0" err="1">
                <a:latin typeface="Century Gothic" panose="020B0502020202020204" pitchFamily="34" charset="0"/>
              </a:rPr>
              <a:t>s'inscrire</a:t>
            </a:r>
            <a:r>
              <a:rPr lang="en-US" sz="2200" dirty="0">
                <a:latin typeface="Century Gothic" panose="020B0502020202020204" pitchFamily="34" charset="0"/>
              </a:rPr>
              <a:t> pour </a:t>
            </a:r>
            <a:r>
              <a:rPr lang="en-US" sz="2200" dirty="0" err="1">
                <a:latin typeface="Century Gothic" panose="020B0502020202020204" pitchFamily="34" charset="0"/>
              </a:rPr>
              <a:t>obtenir</a:t>
            </a:r>
            <a:r>
              <a:rPr lang="en-US" sz="2200" dirty="0">
                <a:latin typeface="Century Gothic" panose="020B0502020202020204" pitchFamily="34" charset="0"/>
              </a:rPr>
              <a:t> un </a:t>
            </a:r>
            <a:r>
              <a:rPr lang="en-US" sz="2200" dirty="0" err="1">
                <a:latin typeface="Century Gothic" panose="020B0502020202020204" pitchFamily="34" charset="0"/>
              </a:rPr>
              <a:t>appareil</a:t>
            </a:r>
            <a:r>
              <a:rPr lang="en-US" sz="2200" dirty="0">
                <a:latin typeface="Century Gothic" panose="020B0502020202020204" pitchFamily="34" charset="0"/>
              </a:rPr>
              <a:t> de </a:t>
            </a:r>
            <a:r>
              <a:rPr lang="en-US" sz="2200" dirty="0" err="1">
                <a:latin typeface="Century Gothic" panose="020B0502020202020204" pitchFamily="34" charset="0"/>
              </a:rPr>
              <a:t>remplacement</a:t>
            </a:r>
            <a:r>
              <a:rPr lang="en-US" sz="2200" dirty="0">
                <a:latin typeface="Century Gothic" panose="020B0502020202020204" pitchFamily="34" charset="0"/>
              </a:rPr>
              <a:t> </a:t>
            </a:r>
            <a:r>
              <a:rPr lang="en-US" sz="2200" dirty="0" err="1">
                <a:latin typeface="Century Gothic" panose="020B0502020202020204" pitchFamily="34" charset="0"/>
              </a:rPr>
              <a:t>jusqu'au</a:t>
            </a:r>
            <a:r>
              <a:rPr lang="en-US" sz="2200" dirty="0">
                <a:latin typeface="Century Gothic" panose="020B0502020202020204" pitchFamily="34" charset="0"/>
              </a:rPr>
              <a:t> 31 </a:t>
            </a:r>
            <a:r>
              <a:rPr lang="en-US" sz="2200" dirty="0" err="1">
                <a:latin typeface="Century Gothic" panose="020B0502020202020204" pitchFamily="34" charset="0"/>
              </a:rPr>
              <a:t>décembre</a:t>
            </a:r>
            <a:r>
              <a:rPr lang="en-US" sz="2200" dirty="0">
                <a:latin typeface="Century Gothic" panose="020B0502020202020204" pitchFamily="34" charset="0"/>
              </a:rPr>
              <a:t> 2024.</a:t>
            </a:r>
          </a:p>
          <a:p>
            <a:endParaRPr lang="en-US" sz="1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Philips </a:t>
            </a:r>
            <a:r>
              <a:rPr lang="en-US" sz="2200" dirty="0" err="1">
                <a:latin typeface="Century Gothic" panose="020B0502020202020204" pitchFamily="34" charset="0"/>
              </a:rPr>
              <a:t>n'a</a:t>
            </a:r>
            <a:r>
              <a:rPr lang="en-US" sz="2200" dirty="0">
                <a:latin typeface="Century Gothic" panose="020B0502020202020204" pitchFamily="34" charset="0"/>
              </a:rPr>
              <a:t> pas </a:t>
            </a:r>
            <a:r>
              <a:rPr lang="en-US" sz="2200" dirty="0" err="1">
                <a:latin typeface="Century Gothic" panose="020B0502020202020204" pitchFamily="34" charset="0"/>
              </a:rPr>
              <a:t>fini</a:t>
            </a:r>
            <a:r>
              <a:rPr lang="en-US" sz="2200" dirty="0">
                <a:latin typeface="Century Gothic" panose="020B0502020202020204" pitchFamily="34" charset="0"/>
              </a:rPr>
              <a:t> </a:t>
            </a:r>
            <a:r>
              <a:rPr lang="en-US" sz="2200" dirty="0" err="1">
                <a:latin typeface="Century Gothic" panose="020B0502020202020204" pitchFamily="34" charset="0"/>
              </a:rPr>
              <a:t>d'envoyer</a:t>
            </a:r>
            <a:r>
              <a:rPr lang="en-US" sz="2200" dirty="0">
                <a:latin typeface="Century Gothic" panose="020B0502020202020204" pitchFamily="34" charset="0"/>
              </a:rPr>
              <a:t> les </a:t>
            </a:r>
            <a:r>
              <a:rPr lang="en-US" sz="2200" dirty="0" err="1">
                <a:latin typeface="Century Gothic" panose="020B0502020202020204" pitchFamily="34" charset="0"/>
              </a:rPr>
              <a:t>appareils</a:t>
            </a:r>
            <a:r>
              <a:rPr lang="en-US" sz="2200" dirty="0">
                <a:latin typeface="Century Gothic" panose="020B0502020202020204" pitchFamily="34" charset="0"/>
              </a:rPr>
              <a:t> de </a:t>
            </a:r>
            <a:r>
              <a:rPr lang="en-US" sz="2200" dirty="0" err="1">
                <a:latin typeface="Century Gothic" panose="020B0502020202020204" pitchFamily="34" charset="0"/>
              </a:rPr>
              <a:t>remplacement</a:t>
            </a:r>
            <a:r>
              <a:rPr lang="en-US" sz="2200" dirty="0">
                <a:latin typeface="Century Gothic" panose="020B0502020202020204" pitchFamily="34" charset="0"/>
              </a:rPr>
              <a:t>.</a:t>
            </a:r>
          </a:p>
        </p:txBody>
      </p:sp>
      <p:cxnSp>
        <p:nvCxnSpPr>
          <p:cNvPr id="5" name="Straight Connector 4">
            <a:extLst>
              <a:ext uri="{FF2B5EF4-FFF2-40B4-BE49-F238E27FC236}">
                <a16:creationId xmlns:a16="http://schemas.microsoft.com/office/drawing/2014/main" id="{DCC5484A-39C2-148F-DCE7-A1E4C21F62A6}"/>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2465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1248-0C51-8060-AA48-F42FAD4F9DD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6145A2-F610-4BEF-AD6F-E9AE93A779CD}"/>
              </a:ext>
            </a:extLst>
          </p:cNvPr>
          <p:cNvSpPr txBox="1"/>
          <p:nvPr/>
        </p:nvSpPr>
        <p:spPr>
          <a:xfrm>
            <a:off x="853858" y="933661"/>
            <a:ext cx="10484284" cy="2616101"/>
          </a:xfrm>
          <a:prstGeom prst="rect">
            <a:avLst/>
          </a:prstGeom>
          <a:noFill/>
        </p:spPr>
        <p:txBody>
          <a:bodyPr wrap="square">
            <a:spAutoFit/>
          </a:bodyPr>
          <a:lstStyle/>
          <a:p>
            <a:r>
              <a:rPr lang="en-US" sz="3200" b="1" dirty="0">
                <a:latin typeface="Century Gothic" panose="020B0502020202020204" pitchFamily="34" charset="0"/>
              </a:rPr>
              <a:t>Montant moyen dépensé pour les </a:t>
            </a:r>
            <a:r>
              <a:rPr lang="en-US" sz="3200" b="1" dirty="0" err="1">
                <a:latin typeface="Century Gothic" panose="020B0502020202020204" pitchFamily="34" charset="0"/>
              </a:rPr>
              <a:t>appareils</a:t>
            </a:r>
            <a:r>
              <a:rPr lang="en-US" sz="3200" b="1" dirty="0">
                <a:latin typeface="Century Gothic" panose="020B0502020202020204" pitchFamily="34" charset="0"/>
              </a:rPr>
              <a:t> de </a:t>
            </a:r>
            <a:r>
              <a:rPr lang="en-US" sz="3200" b="1" dirty="0" err="1">
                <a:latin typeface="Century Gothic" panose="020B0502020202020204" pitchFamily="34" charset="0"/>
              </a:rPr>
              <a:t>remplacement</a:t>
            </a:r>
            <a:br>
              <a:rPr lang="en-US" sz="3200" b="1" dirty="0">
                <a:latin typeface="Century Gothic" panose="020B0502020202020204" pitchFamily="34" charset="0"/>
              </a:rPr>
            </a:br>
            <a:endParaRPr lang="en-US" sz="1200" dirty="0">
              <a:latin typeface="Century Gothic" panose="020B0502020202020204" pitchFamily="34" charset="0"/>
            </a:endParaRPr>
          </a:p>
          <a:p>
            <a:pPr marL="342900" indent="-342900" algn="just">
              <a:buFont typeface="Arial" panose="020B0604020202020204" pitchFamily="34" charset="0"/>
              <a:buChar char="•"/>
            </a:pPr>
            <a:r>
              <a:rPr lang="en-US" sz="2200" dirty="0">
                <a:latin typeface="Century Gothic" panose="020B0502020202020204" pitchFamily="34" charset="0"/>
              </a:rPr>
              <a:t>Nous avons calculé le montant moyen dépensé pour les appareils de remplacement à l'aide des </a:t>
            </a:r>
            <a:r>
              <a:rPr lang="en-US" sz="2200" dirty="0" err="1">
                <a:latin typeface="Century Gothic" panose="020B0502020202020204" pitchFamily="34" charset="0"/>
              </a:rPr>
              <a:t>résultats</a:t>
            </a:r>
            <a:r>
              <a:rPr lang="en-US" sz="2200" dirty="0">
                <a:latin typeface="Century Gothic" panose="020B0502020202020204" pitchFamily="34" charset="0"/>
              </a:rPr>
              <a:t> d’un sondage. Nous avons pris le montant total dépensé pour tous les appareils de remplacement et l'avons divisé par le nombre total d'appareils de remplacement achetés.</a:t>
            </a:r>
          </a:p>
        </p:txBody>
      </p:sp>
      <p:cxnSp>
        <p:nvCxnSpPr>
          <p:cNvPr id="5" name="Straight Connector 4">
            <a:extLst>
              <a:ext uri="{FF2B5EF4-FFF2-40B4-BE49-F238E27FC236}">
                <a16:creationId xmlns:a16="http://schemas.microsoft.com/office/drawing/2014/main" id="{9B34CD6F-6481-0633-477C-554CAC351A4B}"/>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394C413A-A102-47DE-A4F0-BC692B6B1FD8}"/>
              </a:ext>
            </a:extLst>
          </p:cNvPr>
          <p:cNvPicPr>
            <a:picLocks noChangeAspect="1"/>
          </p:cNvPicPr>
          <p:nvPr/>
        </p:nvPicPr>
        <p:blipFill>
          <a:blip r:embed="rId2"/>
          <a:stretch>
            <a:fillRect/>
          </a:stretch>
        </p:blipFill>
        <p:spPr>
          <a:xfrm>
            <a:off x="1990961" y="3929254"/>
            <a:ext cx="8210078" cy="1785746"/>
          </a:xfrm>
          <a:prstGeom prst="rect">
            <a:avLst/>
          </a:prstGeom>
        </p:spPr>
      </p:pic>
    </p:spTree>
    <p:extLst>
      <p:ext uri="{BB962C8B-B14F-4D97-AF65-F5344CB8AC3E}">
        <p14:creationId xmlns:p14="http://schemas.microsoft.com/office/powerpoint/2010/main" val="12707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F577D-C8A7-DE8E-A209-CCE90664C83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418A99-4669-34C1-AF64-EF3318BACD81}"/>
              </a:ext>
            </a:extLst>
          </p:cNvPr>
          <p:cNvSpPr txBox="1"/>
          <p:nvPr/>
        </p:nvSpPr>
        <p:spPr>
          <a:xfrm>
            <a:off x="853858" y="933661"/>
            <a:ext cx="10484284" cy="1785104"/>
          </a:xfrm>
          <a:prstGeom prst="rect">
            <a:avLst/>
          </a:prstGeom>
          <a:noFill/>
        </p:spPr>
        <p:txBody>
          <a:bodyPr wrap="square">
            <a:spAutoFit/>
          </a:bodyPr>
          <a:lstStyle/>
          <a:p>
            <a:r>
              <a:rPr lang="en-US" sz="3200" b="1" dirty="0" err="1">
                <a:latin typeface="Century Gothic" panose="020B0502020202020204" pitchFamily="34" charset="0"/>
              </a:rPr>
              <a:t>Paiements</a:t>
            </a:r>
            <a:r>
              <a:rPr lang="en-US" sz="3200" b="1" dirty="0">
                <a:latin typeface="Century Gothic" panose="020B0502020202020204" pitchFamily="34" charset="0"/>
              </a:rPr>
              <a:t> </a:t>
            </a:r>
            <a:r>
              <a:rPr lang="en-US" sz="3200" b="1" dirty="0" err="1">
                <a:latin typeface="Century Gothic" panose="020B0502020202020204" pitchFamily="34" charset="0"/>
              </a:rPr>
              <a:t>estimatifs</a:t>
            </a:r>
            <a:r>
              <a:rPr lang="en-US" sz="3200" b="1" dirty="0">
                <a:latin typeface="Century Gothic" panose="020B0502020202020204" pitchFamily="34" charset="0"/>
              </a:rPr>
              <a:t> (</a:t>
            </a:r>
            <a:r>
              <a:rPr lang="en-US" sz="3200" b="1" dirty="0" err="1">
                <a:latin typeface="Century Gothic" panose="020B0502020202020204" pitchFamily="34" charset="0"/>
              </a:rPr>
              <a:t>avant</a:t>
            </a:r>
            <a:r>
              <a:rPr lang="en-US" sz="3200" b="1" dirty="0">
                <a:latin typeface="Century Gothic" panose="020B0502020202020204" pitchFamily="34" charset="0"/>
              </a:rPr>
              <a:t> </a:t>
            </a:r>
            <a:r>
              <a:rPr lang="en-US" sz="3200" b="1" dirty="0" err="1">
                <a:latin typeface="Century Gothic" panose="020B0502020202020204" pitchFamily="34" charset="0"/>
              </a:rPr>
              <a:t>honoraires</a:t>
            </a:r>
            <a:r>
              <a:rPr lang="en-US" sz="3200" b="1" dirty="0">
                <a:latin typeface="Century Gothic" panose="020B0502020202020204" pitchFamily="34" charset="0"/>
              </a:rPr>
              <a:t> </a:t>
            </a:r>
            <a:r>
              <a:rPr lang="en-US" sz="3200" b="1" dirty="0" err="1">
                <a:latin typeface="Century Gothic" panose="020B0502020202020204" pitchFamily="34" charset="0"/>
              </a:rPr>
              <a:t>juridiques</a:t>
            </a:r>
            <a:r>
              <a:rPr lang="en-US" sz="3200" b="1" dirty="0">
                <a:latin typeface="Century Gothic" panose="020B0502020202020204" pitchFamily="34" charset="0"/>
              </a:rPr>
              <a:t>)</a:t>
            </a:r>
            <a:endParaRPr lang="en-US" sz="3200" dirty="0">
              <a:latin typeface="Century Gothic" panose="020B0502020202020204" pitchFamily="34" charset="0"/>
            </a:endParaRPr>
          </a:p>
          <a:p>
            <a:endParaRPr lang="en-US" sz="1200" dirty="0">
              <a:latin typeface="Century Gothic" panose="020B0502020202020204" pitchFamily="34" charset="0"/>
            </a:endParaRPr>
          </a:p>
          <a:p>
            <a:r>
              <a:rPr lang="en-US" sz="2200" dirty="0">
                <a:latin typeface="Century Gothic" panose="020B0502020202020204" pitchFamily="34" charset="0"/>
              </a:rPr>
              <a:t>Les membres du groupe devraient recevoir </a:t>
            </a:r>
            <a:r>
              <a:rPr lang="en-US" sz="2200" b="1" u="sng" dirty="0">
                <a:latin typeface="Century Gothic" panose="020B0502020202020204" pitchFamily="34" charset="0"/>
              </a:rPr>
              <a:t>125 dollars plus</a:t>
            </a:r>
            <a:r>
              <a:rPr lang="en-US" sz="2200" dirty="0">
                <a:latin typeface="Century Gothic" panose="020B0502020202020204" pitchFamily="34" charset="0"/>
              </a:rPr>
              <a:t> les montants suivants pour </a:t>
            </a:r>
            <a:r>
              <a:rPr lang="en-US" sz="2200" dirty="0" err="1">
                <a:latin typeface="Century Gothic" panose="020B0502020202020204" pitchFamily="34" charset="0"/>
              </a:rPr>
              <a:t>chaque</a:t>
            </a:r>
            <a:r>
              <a:rPr lang="en-US" sz="2200" dirty="0">
                <a:latin typeface="Century Gothic" panose="020B0502020202020204" pitchFamily="34" charset="0"/>
              </a:rPr>
              <a:t> </a:t>
            </a:r>
            <a:r>
              <a:rPr lang="en-US" sz="2200" dirty="0" err="1">
                <a:latin typeface="Century Gothic" panose="020B0502020202020204" pitchFamily="34" charset="0"/>
              </a:rPr>
              <a:t>appareil</a:t>
            </a:r>
            <a:r>
              <a:rPr lang="en-US" sz="2200" dirty="0">
                <a:latin typeface="Century Gothic" panose="020B0502020202020204" pitchFamily="34" charset="0"/>
              </a:rPr>
              <a:t> rappelé pour lequel ils ont acheté un </a:t>
            </a:r>
            <a:r>
              <a:rPr lang="en-US" sz="2200" dirty="0" err="1">
                <a:latin typeface="Century Gothic" panose="020B0502020202020204" pitchFamily="34" charset="0"/>
              </a:rPr>
              <a:t>appareil</a:t>
            </a:r>
            <a:r>
              <a:rPr lang="en-US" sz="2200" dirty="0">
                <a:latin typeface="Century Gothic" panose="020B0502020202020204" pitchFamily="34" charset="0"/>
              </a:rPr>
              <a:t> de remplacement :</a:t>
            </a:r>
          </a:p>
        </p:txBody>
      </p:sp>
      <p:cxnSp>
        <p:nvCxnSpPr>
          <p:cNvPr id="5" name="Straight Connector 4">
            <a:extLst>
              <a:ext uri="{FF2B5EF4-FFF2-40B4-BE49-F238E27FC236}">
                <a16:creationId xmlns:a16="http://schemas.microsoft.com/office/drawing/2014/main" id="{09D49B6E-64A6-9EBA-D291-71873B5D52EA}"/>
              </a:ext>
            </a:extLst>
          </p:cNvPr>
          <p:cNvCxnSpPr>
            <a:cxnSpLocks/>
          </p:cNvCxnSpPr>
          <p:nvPr/>
        </p:nvCxnSpPr>
        <p:spPr>
          <a:xfrm>
            <a:off x="940404" y="554168"/>
            <a:ext cx="4631150"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36F9DDCE-51FA-9226-6FB4-3DB90CD08A8A}"/>
              </a:ext>
            </a:extLst>
          </p:cNvPr>
          <p:cNvPicPr>
            <a:picLocks noChangeAspect="1"/>
          </p:cNvPicPr>
          <p:nvPr/>
        </p:nvPicPr>
        <p:blipFill>
          <a:blip r:embed="rId2"/>
          <a:stretch>
            <a:fillRect/>
          </a:stretch>
        </p:blipFill>
        <p:spPr>
          <a:xfrm>
            <a:off x="940404" y="3098257"/>
            <a:ext cx="10397738" cy="2878568"/>
          </a:xfrm>
          <a:prstGeom prst="rect">
            <a:avLst/>
          </a:prstGeom>
        </p:spPr>
      </p:pic>
      <p:sp>
        <p:nvSpPr>
          <p:cNvPr id="7" name="TextBox 6">
            <a:extLst>
              <a:ext uri="{FF2B5EF4-FFF2-40B4-BE49-F238E27FC236}">
                <a16:creationId xmlns:a16="http://schemas.microsoft.com/office/drawing/2014/main" id="{F7429E93-DCE6-66C5-C56D-4C0FB86F94E0}"/>
              </a:ext>
            </a:extLst>
          </p:cNvPr>
          <p:cNvSpPr txBox="1"/>
          <p:nvPr/>
        </p:nvSpPr>
        <p:spPr>
          <a:xfrm>
            <a:off x="5360894" y="3261057"/>
            <a:ext cx="5755341" cy="707886"/>
          </a:xfrm>
          <a:prstGeom prst="rect">
            <a:avLst/>
          </a:prstGeom>
          <a:solidFill>
            <a:schemeClr val="bg1"/>
          </a:solidFill>
        </p:spPr>
        <p:txBody>
          <a:bodyPr wrap="square">
            <a:spAutoFit/>
          </a:bodyPr>
          <a:lstStyle/>
          <a:p>
            <a:pPr algn="ctr"/>
            <a:r>
              <a:rPr lang="en-US" sz="2000" b="1" dirty="0" err="1">
                <a:latin typeface="Century" panose="02040604050505020304" pitchFamily="18" charset="0"/>
                <a:cs typeface="Times New Roman" panose="02020603050405020304" pitchFamily="18" charset="0"/>
              </a:rPr>
              <a:t>Quel</a:t>
            </a:r>
            <a:r>
              <a:rPr lang="en-US" sz="2000" b="1" dirty="0">
                <a:latin typeface="Century" panose="02040604050505020304" pitchFamily="18" charset="0"/>
                <a:cs typeface="Times New Roman" panose="02020603050405020304" pitchFamily="18" charset="0"/>
              </a:rPr>
              <a:t> </a:t>
            </a:r>
            <a:r>
              <a:rPr lang="en-US" sz="2000" b="1" dirty="0" err="1">
                <a:latin typeface="Century" panose="02040604050505020304" pitchFamily="18" charset="0"/>
                <a:cs typeface="Times New Roman" panose="02020603050405020304" pitchFamily="18" charset="0"/>
              </a:rPr>
              <a:t>âge</a:t>
            </a:r>
            <a:r>
              <a:rPr lang="en-US" sz="2000" b="1" dirty="0">
                <a:latin typeface="Century" panose="02040604050505020304" pitchFamily="18" charset="0"/>
                <a:cs typeface="Times New Roman" panose="02020603050405020304" pitchFamily="18" charset="0"/>
              </a:rPr>
              <a:t>* </a:t>
            </a:r>
            <a:r>
              <a:rPr lang="en-US" sz="2000" b="1" dirty="0" err="1">
                <a:latin typeface="Century" panose="02040604050505020304" pitchFamily="18" charset="0"/>
                <a:cs typeface="Times New Roman" panose="02020603050405020304" pitchFamily="18" charset="0"/>
              </a:rPr>
              <a:t>avait</a:t>
            </a:r>
            <a:r>
              <a:rPr lang="en-US" sz="2000" b="1" dirty="0">
                <a:latin typeface="Century" panose="02040604050505020304" pitchFamily="18" charset="0"/>
                <a:cs typeface="Times New Roman" panose="02020603050405020304" pitchFamily="18" charset="0"/>
              </a:rPr>
              <a:t> </a:t>
            </a:r>
            <a:r>
              <a:rPr lang="en-US" sz="2000" b="1" dirty="0" err="1">
                <a:latin typeface="Century" panose="02040604050505020304" pitchFamily="18" charset="0"/>
                <a:cs typeface="Times New Roman" panose="02020603050405020304" pitchFamily="18" charset="0"/>
              </a:rPr>
              <a:t>votre</a:t>
            </a:r>
            <a:r>
              <a:rPr lang="en-US" sz="2000" b="1" dirty="0">
                <a:latin typeface="Century" panose="02040604050505020304" pitchFamily="18" charset="0"/>
                <a:cs typeface="Times New Roman" panose="02020603050405020304" pitchFamily="18" charset="0"/>
              </a:rPr>
              <a:t> </a:t>
            </a:r>
            <a:r>
              <a:rPr lang="en-US" sz="2000" b="1" dirty="0" err="1">
                <a:latin typeface="Century" panose="02040604050505020304" pitchFamily="18" charset="0"/>
                <a:cs typeface="Times New Roman" panose="02020603050405020304" pitchFamily="18" charset="0"/>
              </a:rPr>
              <a:t>Appareil</a:t>
            </a:r>
            <a:r>
              <a:rPr lang="en-US" sz="2000" b="1" dirty="0">
                <a:latin typeface="Century" panose="02040604050505020304" pitchFamily="18" charset="0"/>
                <a:cs typeface="Times New Roman" panose="02020603050405020304" pitchFamily="18" charset="0"/>
              </a:rPr>
              <a:t> </a:t>
            </a:r>
            <a:r>
              <a:rPr lang="en-US" sz="2000" b="1" dirty="0" err="1">
                <a:latin typeface="Century" panose="02040604050505020304" pitchFamily="18" charset="0"/>
                <a:cs typeface="Times New Roman" panose="02020603050405020304" pitchFamily="18" charset="0"/>
              </a:rPr>
              <a:t>Rappelé</a:t>
            </a:r>
            <a:r>
              <a:rPr lang="en-US" sz="2000" b="1" dirty="0">
                <a:latin typeface="Century" panose="02040604050505020304" pitchFamily="18" charset="0"/>
                <a:cs typeface="Times New Roman" panose="02020603050405020304" pitchFamily="18" charset="0"/>
              </a:rPr>
              <a:t> au moment du rappel?</a:t>
            </a:r>
          </a:p>
        </p:txBody>
      </p:sp>
      <p:sp>
        <p:nvSpPr>
          <p:cNvPr id="8" name="TextBox 7">
            <a:extLst>
              <a:ext uri="{FF2B5EF4-FFF2-40B4-BE49-F238E27FC236}">
                <a16:creationId xmlns:a16="http://schemas.microsoft.com/office/drawing/2014/main" id="{5CA5652E-7BFE-0657-6447-68A482D7A8A5}"/>
              </a:ext>
            </a:extLst>
          </p:cNvPr>
          <p:cNvSpPr txBox="1"/>
          <p:nvPr/>
        </p:nvSpPr>
        <p:spPr>
          <a:xfrm>
            <a:off x="994191" y="3738081"/>
            <a:ext cx="4198584" cy="707886"/>
          </a:xfrm>
          <a:prstGeom prst="rect">
            <a:avLst/>
          </a:prstGeom>
          <a:solidFill>
            <a:schemeClr val="bg1"/>
          </a:solidFill>
        </p:spPr>
        <p:txBody>
          <a:bodyPr wrap="square">
            <a:spAutoFit/>
          </a:bodyPr>
          <a:lstStyle/>
          <a:p>
            <a:pPr algn="ctr"/>
            <a:r>
              <a:rPr lang="en-US" sz="2000" dirty="0">
                <a:latin typeface="Century" panose="02040604050505020304" pitchFamily="18" charset="0"/>
                <a:cs typeface="Times New Roman" panose="02020603050405020304" pitchFamily="18" charset="0"/>
              </a:rPr>
              <a:t>* </a:t>
            </a:r>
            <a:r>
              <a:rPr lang="en-US" sz="2000" dirty="0" err="1">
                <a:latin typeface="Century" panose="02040604050505020304" pitchFamily="18" charset="0"/>
                <a:cs typeface="Times New Roman" panose="02020603050405020304" pitchFamily="18" charset="0"/>
              </a:rPr>
              <a:t>Âge</a:t>
            </a:r>
            <a:r>
              <a:rPr lang="en-US" sz="2000" dirty="0">
                <a:latin typeface="Century" panose="02040604050505020304" pitchFamily="18" charset="0"/>
                <a:cs typeface="Times New Roman" panose="02020603050405020304" pitchFamily="18" charset="0"/>
              </a:rPr>
              <a:t> </a:t>
            </a:r>
            <a:r>
              <a:rPr lang="en-US" sz="2000" dirty="0" err="1">
                <a:latin typeface="Century" panose="02040604050505020304" pitchFamily="18" charset="0"/>
                <a:cs typeface="Times New Roman" panose="02020603050405020304" pitchFamily="18" charset="0"/>
              </a:rPr>
              <a:t>signifie</a:t>
            </a:r>
            <a:r>
              <a:rPr lang="en-US" sz="2000" dirty="0">
                <a:latin typeface="Century" panose="02040604050505020304" pitchFamily="18" charset="0"/>
                <a:cs typeface="Times New Roman" panose="02020603050405020304" pitchFamily="18" charset="0"/>
              </a:rPr>
              <a:t> </a:t>
            </a:r>
            <a:r>
              <a:rPr lang="en-US" sz="2000" dirty="0" err="1">
                <a:latin typeface="Century" panose="02040604050505020304" pitchFamily="18" charset="0"/>
                <a:cs typeface="Times New Roman" panose="02020603050405020304" pitchFamily="18" charset="0"/>
              </a:rPr>
              <a:t>combien</a:t>
            </a:r>
            <a:r>
              <a:rPr lang="en-US" sz="2000" dirty="0">
                <a:latin typeface="Century" panose="02040604050505020304" pitchFamily="18" charset="0"/>
                <a:cs typeface="Times New Roman" panose="02020603050405020304" pitchFamily="18" charset="0"/>
              </a:rPr>
              <a:t> de temps </a:t>
            </a:r>
            <a:r>
              <a:rPr lang="en-US" sz="2000" dirty="0" err="1">
                <a:latin typeface="Century" panose="02040604050505020304" pitchFamily="18" charset="0"/>
                <a:cs typeface="Times New Roman" panose="02020603050405020304" pitchFamily="18" charset="0"/>
              </a:rPr>
              <a:t>avant</a:t>
            </a:r>
            <a:r>
              <a:rPr lang="en-US" sz="2000" dirty="0">
                <a:latin typeface="Century" panose="02040604050505020304" pitchFamily="18" charset="0"/>
                <a:cs typeface="Times New Roman" panose="02020603050405020304" pitchFamily="18" charset="0"/>
              </a:rPr>
              <a:t> le rappel </a:t>
            </a:r>
            <a:r>
              <a:rPr lang="en-US" sz="2000" dirty="0" err="1">
                <a:latin typeface="Century" panose="02040604050505020304" pitchFamily="18" charset="0"/>
                <a:cs typeface="Times New Roman" panose="02020603050405020304" pitchFamily="18" charset="0"/>
              </a:rPr>
              <a:t>vous</a:t>
            </a:r>
            <a:r>
              <a:rPr lang="en-US" sz="2000" dirty="0">
                <a:latin typeface="Century" panose="02040604050505020304" pitchFamily="18" charset="0"/>
                <a:cs typeface="Times New Roman" panose="02020603050405020304" pitchFamily="18" charset="0"/>
              </a:rPr>
              <a:t> </a:t>
            </a:r>
            <a:r>
              <a:rPr lang="en-US" sz="2000" dirty="0" err="1">
                <a:latin typeface="Century" panose="02040604050505020304" pitchFamily="18" charset="0"/>
                <a:cs typeface="Times New Roman" panose="02020603050405020304" pitchFamily="18" charset="0"/>
              </a:rPr>
              <a:t>l’avez</a:t>
            </a:r>
            <a:r>
              <a:rPr lang="en-US" sz="2000" dirty="0">
                <a:latin typeface="Century" panose="02040604050505020304" pitchFamily="18" charset="0"/>
                <a:cs typeface="Times New Roman" panose="02020603050405020304" pitchFamily="18" charset="0"/>
              </a:rPr>
              <a:t> </a:t>
            </a:r>
            <a:r>
              <a:rPr lang="en-US" sz="2000" dirty="0" err="1">
                <a:latin typeface="Century" panose="02040604050505020304" pitchFamily="18" charset="0"/>
                <a:cs typeface="Times New Roman" panose="02020603050405020304" pitchFamily="18" charset="0"/>
              </a:rPr>
              <a:t>acheté</a:t>
            </a:r>
            <a:endParaRPr lang="en-US" sz="2000" dirty="0">
              <a:latin typeface="Century"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668235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8060E65-AB78-41E5-95F8-DB09A5DDA603}">
  <we:reference id="wa104379997" version="3.0.0.0" store="en-US" storeType="OMEX"/>
  <we:alternateReferences>
    <we:reference id="wa104379997" version="3.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0154D3D03F645857FEEAB9B2798D4" ma:contentTypeVersion="22" ma:contentTypeDescription="Create a new document." ma:contentTypeScope="" ma:versionID="62eb966e33cfed7480ec88c2487ef06d">
  <xsd:schema xmlns:xsd="http://www.w3.org/2001/XMLSchema" xmlns:xs="http://www.w3.org/2001/XMLSchema" xmlns:p="http://schemas.microsoft.com/office/2006/metadata/properties" xmlns:ns2="3f9a728c-49cd-4b4b-ac40-41c91d08970e" xmlns:ns3="f1ae0ab9-2aab-49e7-ab3e-ce9ccfb17e05" targetNamespace="http://schemas.microsoft.com/office/2006/metadata/properties" ma:root="true" ma:fieldsID="423fdcda54619a42e1b0d999508fb2ab" ns2:_="" ns3:_="">
    <xsd:import namespace="3f9a728c-49cd-4b4b-ac40-41c91d08970e"/>
    <xsd:import namespace="f1ae0ab9-2aab-49e7-ab3e-ce9ccfb17e05"/>
    <xsd:element name="properties">
      <xsd:complexType>
        <xsd:sequence>
          <xsd:element name="documentManagement">
            <xsd:complexType>
              <xsd:all>
                <xsd:element ref="ns2:Date" minOccurs="0"/>
                <xsd:element ref="ns2:Index"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9a728c-49cd-4b4b-ac40-41c91d08970e" elementFormDefault="qualified">
    <xsd:import namespace="http://schemas.microsoft.com/office/2006/documentManagement/types"/>
    <xsd:import namespace="http://schemas.microsoft.com/office/infopath/2007/PartnerControls"/>
    <xsd:element name="Date" ma:index="2" nillable="true" ma:displayName="Date" ma:format="DateOnly" ma:internalName="Date" ma:readOnly="false">
      <xsd:simpleType>
        <xsd:restriction base="dms:DateTime"/>
      </xsd:simpleType>
    </xsd:element>
    <xsd:element name="Index" ma:index="3" nillable="true" ma:displayName="Index" ma:decimals="0" ma:format="Dropdown" ma:internalName="Index" ma:readOnly="false" ma:percentage="FALSE">
      <xsd:simpleType>
        <xsd:restriction base="dms:Number"/>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98c5838-a7d1-40f4-8f70-852a100a64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ae0ab9-2aab-49e7-ab3e-ce9ccfb17e05"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760340df-fa39-49d7-914f-9e8fe755d0ef}" ma:internalName="TaxCatchAll" ma:showField="CatchAllData" ma:web="f1ae0ab9-2aab-49e7-ab3e-ce9ccfb17e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dex xmlns="3f9a728c-49cd-4b4b-ac40-41c91d08970e" xsi:nil="true"/>
    <TaxCatchAll xmlns="f1ae0ab9-2aab-49e7-ab3e-ce9ccfb17e05" xsi:nil="true"/>
    <Date xmlns="3f9a728c-49cd-4b4b-ac40-41c91d08970e" xsi:nil="true"/>
    <lcf76f155ced4ddcb4097134ff3c332f xmlns="3f9a728c-49cd-4b4b-ac40-41c91d0897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28145B-1033-4B8E-9E8B-2304E2BA65AA}"/>
</file>

<file path=customXml/itemProps2.xml><?xml version="1.0" encoding="utf-8"?>
<ds:datastoreItem xmlns:ds="http://schemas.openxmlformats.org/officeDocument/2006/customXml" ds:itemID="{1DE0474D-7644-466F-B1E0-C9528781FB5F}"/>
</file>

<file path=customXml/itemProps3.xml><?xml version="1.0" encoding="utf-8"?>
<ds:datastoreItem xmlns:ds="http://schemas.openxmlformats.org/officeDocument/2006/customXml" ds:itemID="{52B6076E-B029-4F11-B357-BC41A9396EB7}"/>
</file>

<file path=docProps/app.xml><?xml version="1.0" encoding="utf-8"?>
<Properties xmlns="http://schemas.openxmlformats.org/officeDocument/2006/extended-properties" xmlns:vt="http://schemas.openxmlformats.org/officeDocument/2006/docPropsVTypes">
  <Template/>
  <TotalTime>17439</TotalTime>
  <Words>1878</Words>
  <Application>Microsoft Office PowerPoint</Application>
  <PresentationFormat>Widescreen</PresentationFormat>
  <Paragraphs>126</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Century</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 Houlihan</dc:creator>
  <cp:keywords>, docId:7F628226A331757A6231FFB04B16C064</cp:keywords>
  <cp:lastModifiedBy>Adil Abdulla</cp:lastModifiedBy>
  <cp:revision>175</cp:revision>
  <dcterms:created xsi:type="dcterms:W3CDTF">2024-04-22T19:26:44Z</dcterms:created>
  <dcterms:modified xsi:type="dcterms:W3CDTF">2025-03-12T17:30:37Z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0x0101002D80154D3D03F645857FEEAB9B2798D4</vt:lpwstr>
  </property>
</Properties>
</file>